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268" r:id="rId5"/>
    <p:sldId id="262" r:id="rId6"/>
    <p:sldId id="276" r:id="rId7"/>
    <p:sldId id="275" r:id="rId8"/>
    <p:sldId id="274" r:id="rId9"/>
    <p:sldId id="273" r:id="rId10"/>
    <p:sldId id="272" r:id="rId11"/>
    <p:sldId id="271" r:id="rId12"/>
    <p:sldId id="270" r:id="rId13"/>
    <p:sldId id="269" r:id="rId14"/>
    <p:sldId id="281" r:id="rId15"/>
    <p:sldId id="280" r:id="rId16"/>
    <p:sldId id="279" r:id="rId17"/>
    <p:sldId id="278" r:id="rId18"/>
    <p:sldId id="277" r:id="rId19"/>
    <p:sldId id="285" r:id="rId20"/>
    <p:sldId id="284" r:id="rId21"/>
    <p:sldId id="283" r:id="rId22"/>
    <p:sldId id="286" r:id="rId23"/>
    <p:sldId id="287" r:id="rId24"/>
    <p:sldId id="282" r:id="rId25"/>
    <p:sldId id="288" r:id="rId26"/>
    <p:sldId id="289" r:id="rId27"/>
    <p:sldId id="291" r:id="rId28"/>
    <p:sldId id="292" r:id="rId29"/>
    <p:sldId id="290" r:id="rId30"/>
    <p:sldId id="293" r:id="rId31"/>
    <p:sldId id="297" r:id="rId32"/>
    <p:sldId id="296" r:id="rId33"/>
    <p:sldId id="295" r:id="rId34"/>
    <p:sldId id="294" r:id="rId35"/>
    <p:sldId id="298" r:id="rId36"/>
    <p:sldId id="299" r:id="rId37"/>
    <p:sldId id="300" r:id="rId38"/>
    <p:sldId id="302" r:id="rId39"/>
    <p:sldId id="303" r:id="rId40"/>
    <p:sldId id="304" r:id="rId41"/>
    <p:sldId id="305" r:id="rId42"/>
    <p:sldId id="301" r:id="rId43"/>
    <p:sldId id="306" r:id="rId44"/>
    <p:sldId id="307" r:id="rId45"/>
    <p:sldId id="310" r:id="rId46"/>
    <p:sldId id="309" r:id="rId47"/>
    <p:sldId id="311" r:id="rId48"/>
    <p:sldId id="313" r:id="rId49"/>
    <p:sldId id="312" r:id="rId50"/>
    <p:sldId id="26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F80"/>
    <a:srgbClr val="B2B4BB"/>
    <a:srgbClr val="333F4C"/>
    <a:srgbClr val="C20019"/>
    <a:srgbClr val="002060"/>
    <a:srgbClr val="489AA3"/>
    <a:srgbClr val="C4DFE2"/>
    <a:srgbClr val="94CACF"/>
    <a:srgbClr val="DB6977"/>
    <a:srgbClr val="6522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F04E7C-1491-457E-BB18-3C3DF3EF23F5}" v="1" dt="2025-08-28T15:29:22.974"/>
    <p1510:client id="{7A6B3CD7-E854-0D3B-987B-996BDCF32E31}" v="93" dt="2025-08-27T19:45:36.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3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6D584-2448-41F0-BFFA-F20FA2128DC5}"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55951-6C4F-44F3-926E-B7593494B1CE}" type="slidenum">
              <a:rPr lang="en-US" smtClean="0"/>
              <a:t>‹#›</a:t>
            </a:fld>
            <a:endParaRPr lang="en-US"/>
          </a:p>
        </p:txBody>
      </p:sp>
    </p:spTree>
    <p:extLst>
      <p:ext uri="{BB962C8B-B14F-4D97-AF65-F5344CB8AC3E}">
        <p14:creationId xmlns:p14="http://schemas.microsoft.com/office/powerpoint/2010/main" val="977949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F55951-6C4F-44F3-926E-B7593494B1CE}" type="slidenum">
              <a:rPr lang="en-US" smtClean="0"/>
              <a:t>1</a:t>
            </a:fld>
            <a:endParaRPr lang="en-US"/>
          </a:p>
        </p:txBody>
      </p:sp>
    </p:spTree>
    <p:extLst>
      <p:ext uri="{BB962C8B-B14F-4D97-AF65-F5344CB8AC3E}">
        <p14:creationId xmlns:p14="http://schemas.microsoft.com/office/powerpoint/2010/main" val="1940483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2E4D7-8321-B6C6-066F-D937CCE413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67697C-358C-887E-B4BF-41BBBFEC1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2701AF-9628-7E83-12B8-963ACE99677A}"/>
              </a:ext>
            </a:extLst>
          </p:cNvPr>
          <p:cNvSpPr>
            <a:spLocks noGrp="1"/>
          </p:cNvSpPr>
          <p:nvPr>
            <p:ph type="dt" sz="half" idx="10"/>
          </p:nvPr>
        </p:nvSpPr>
        <p:spPr/>
        <p:txBody>
          <a:bodyPr/>
          <a:lstStyle/>
          <a:p>
            <a:fld id="{DB3FE34E-15D8-4635-AE0D-F40F273063E8}" type="datetimeFigureOut">
              <a:rPr lang="en-US" smtClean="0"/>
              <a:t>8/28/2025</a:t>
            </a:fld>
            <a:endParaRPr lang="en-US"/>
          </a:p>
        </p:txBody>
      </p:sp>
      <p:sp>
        <p:nvSpPr>
          <p:cNvPr id="5" name="Footer Placeholder 4">
            <a:extLst>
              <a:ext uri="{FF2B5EF4-FFF2-40B4-BE49-F238E27FC236}">
                <a16:creationId xmlns:a16="http://schemas.microsoft.com/office/drawing/2014/main" id="{CABEAC70-DC43-7ECF-B010-07637FBF5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27A50-9D0D-ED83-A6BC-0287074E5E8D}"/>
              </a:ext>
            </a:extLst>
          </p:cNvPr>
          <p:cNvSpPr>
            <a:spLocks noGrp="1"/>
          </p:cNvSpPr>
          <p:nvPr>
            <p:ph type="sldNum" sz="quarter" idx="12"/>
          </p:nvPr>
        </p:nvSpPr>
        <p:spPr/>
        <p:txBody>
          <a:bodyPr/>
          <a:lstStyle/>
          <a:p>
            <a:fld id="{E8D95DE3-2E7C-42E9-B20F-1576A8C9E547}" type="slidenum">
              <a:rPr lang="en-US" smtClean="0"/>
              <a:t>‹#›</a:t>
            </a:fld>
            <a:endParaRPr lang="en-US"/>
          </a:p>
        </p:txBody>
      </p:sp>
    </p:spTree>
    <p:extLst>
      <p:ext uri="{BB962C8B-B14F-4D97-AF65-F5344CB8AC3E}">
        <p14:creationId xmlns:p14="http://schemas.microsoft.com/office/powerpoint/2010/main" val="2466217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4F095-18E7-A7E5-6E49-E51D165A08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7AAF09-D47F-D872-8033-AFEA46F7DE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17BFD-EC2B-3ED6-73BA-0A4EE5735A91}"/>
              </a:ext>
            </a:extLst>
          </p:cNvPr>
          <p:cNvSpPr>
            <a:spLocks noGrp="1"/>
          </p:cNvSpPr>
          <p:nvPr>
            <p:ph type="dt" sz="half" idx="10"/>
          </p:nvPr>
        </p:nvSpPr>
        <p:spPr/>
        <p:txBody>
          <a:bodyPr/>
          <a:lstStyle/>
          <a:p>
            <a:fld id="{DB3FE34E-15D8-4635-AE0D-F40F273063E8}" type="datetimeFigureOut">
              <a:rPr lang="en-US" smtClean="0"/>
              <a:t>8/28/2025</a:t>
            </a:fld>
            <a:endParaRPr lang="en-US"/>
          </a:p>
        </p:txBody>
      </p:sp>
      <p:sp>
        <p:nvSpPr>
          <p:cNvPr id="5" name="Footer Placeholder 4">
            <a:extLst>
              <a:ext uri="{FF2B5EF4-FFF2-40B4-BE49-F238E27FC236}">
                <a16:creationId xmlns:a16="http://schemas.microsoft.com/office/drawing/2014/main" id="{9BEC9852-4277-11F9-355F-1E949291D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83547-7A01-9AD0-3361-6326617B28A5}"/>
              </a:ext>
            </a:extLst>
          </p:cNvPr>
          <p:cNvSpPr>
            <a:spLocks noGrp="1"/>
          </p:cNvSpPr>
          <p:nvPr>
            <p:ph type="sldNum" sz="quarter" idx="12"/>
          </p:nvPr>
        </p:nvSpPr>
        <p:spPr/>
        <p:txBody>
          <a:bodyPr/>
          <a:lstStyle/>
          <a:p>
            <a:fld id="{E8D95DE3-2E7C-42E9-B20F-1576A8C9E547}" type="slidenum">
              <a:rPr lang="en-US" smtClean="0"/>
              <a:t>‹#›</a:t>
            </a:fld>
            <a:endParaRPr lang="en-US"/>
          </a:p>
        </p:txBody>
      </p:sp>
    </p:spTree>
    <p:extLst>
      <p:ext uri="{BB962C8B-B14F-4D97-AF65-F5344CB8AC3E}">
        <p14:creationId xmlns:p14="http://schemas.microsoft.com/office/powerpoint/2010/main" val="2012788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38DB43-1109-55CD-5ADE-33664F91EF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C0750A-A4EE-75A8-1DBB-DF75717067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34DCF-33D4-16F3-C83B-FEC9550288E3}"/>
              </a:ext>
            </a:extLst>
          </p:cNvPr>
          <p:cNvSpPr>
            <a:spLocks noGrp="1"/>
          </p:cNvSpPr>
          <p:nvPr>
            <p:ph type="dt" sz="half" idx="10"/>
          </p:nvPr>
        </p:nvSpPr>
        <p:spPr/>
        <p:txBody>
          <a:bodyPr/>
          <a:lstStyle/>
          <a:p>
            <a:fld id="{DB3FE34E-15D8-4635-AE0D-F40F273063E8}" type="datetimeFigureOut">
              <a:rPr lang="en-US" smtClean="0"/>
              <a:t>8/28/2025</a:t>
            </a:fld>
            <a:endParaRPr lang="en-US"/>
          </a:p>
        </p:txBody>
      </p:sp>
      <p:sp>
        <p:nvSpPr>
          <p:cNvPr id="5" name="Footer Placeholder 4">
            <a:extLst>
              <a:ext uri="{FF2B5EF4-FFF2-40B4-BE49-F238E27FC236}">
                <a16:creationId xmlns:a16="http://schemas.microsoft.com/office/drawing/2014/main" id="{31543410-F2A2-F627-39BF-6778C25AD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1072-7347-5BF0-DF95-1553DDB50CD6}"/>
              </a:ext>
            </a:extLst>
          </p:cNvPr>
          <p:cNvSpPr>
            <a:spLocks noGrp="1"/>
          </p:cNvSpPr>
          <p:nvPr>
            <p:ph type="sldNum" sz="quarter" idx="12"/>
          </p:nvPr>
        </p:nvSpPr>
        <p:spPr/>
        <p:txBody>
          <a:bodyPr/>
          <a:lstStyle/>
          <a:p>
            <a:fld id="{E8D95DE3-2E7C-42E9-B20F-1576A8C9E547}" type="slidenum">
              <a:rPr lang="en-US" smtClean="0"/>
              <a:t>‹#›</a:t>
            </a:fld>
            <a:endParaRPr lang="en-US"/>
          </a:p>
        </p:txBody>
      </p:sp>
    </p:spTree>
    <p:extLst>
      <p:ext uri="{BB962C8B-B14F-4D97-AF65-F5344CB8AC3E}">
        <p14:creationId xmlns:p14="http://schemas.microsoft.com/office/powerpoint/2010/main" val="2986128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844B-2187-BF41-D08D-5C3D563DF0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A7F0BD-55BB-6B44-A443-537594323B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CFB1F-D79C-D2A9-655B-3C8D807DDD55}"/>
              </a:ext>
            </a:extLst>
          </p:cNvPr>
          <p:cNvSpPr>
            <a:spLocks noGrp="1"/>
          </p:cNvSpPr>
          <p:nvPr>
            <p:ph type="dt" sz="half" idx="10"/>
          </p:nvPr>
        </p:nvSpPr>
        <p:spPr/>
        <p:txBody>
          <a:bodyPr/>
          <a:lstStyle/>
          <a:p>
            <a:fld id="{DB3FE34E-15D8-4635-AE0D-F40F273063E8}" type="datetimeFigureOut">
              <a:rPr lang="en-US" smtClean="0"/>
              <a:t>8/28/2025</a:t>
            </a:fld>
            <a:endParaRPr lang="en-US"/>
          </a:p>
        </p:txBody>
      </p:sp>
      <p:sp>
        <p:nvSpPr>
          <p:cNvPr id="5" name="Footer Placeholder 4">
            <a:extLst>
              <a:ext uri="{FF2B5EF4-FFF2-40B4-BE49-F238E27FC236}">
                <a16:creationId xmlns:a16="http://schemas.microsoft.com/office/drawing/2014/main" id="{080B6D64-D54B-2C4E-142A-63E73D1FE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61FAE-FB32-E580-54A9-F49C43FD0C2E}"/>
              </a:ext>
            </a:extLst>
          </p:cNvPr>
          <p:cNvSpPr>
            <a:spLocks noGrp="1"/>
          </p:cNvSpPr>
          <p:nvPr>
            <p:ph type="sldNum" sz="quarter" idx="12"/>
          </p:nvPr>
        </p:nvSpPr>
        <p:spPr/>
        <p:txBody>
          <a:bodyPr/>
          <a:lstStyle/>
          <a:p>
            <a:fld id="{E8D95DE3-2E7C-42E9-B20F-1576A8C9E547}" type="slidenum">
              <a:rPr lang="en-US" smtClean="0"/>
              <a:t>‹#›</a:t>
            </a:fld>
            <a:endParaRPr lang="en-US"/>
          </a:p>
        </p:txBody>
      </p:sp>
    </p:spTree>
    <p:extLst>
      <p:ext uri="{BB962C8B-B14F-4D97-AF65-F5344CB8AC3E}">
        <p14:creationId xmlns:p14="http://schemas.microsoft.com/office/powerpoint/2010/main" val="3881315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6F0D6-D09B-E736-9612-D7C9715952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76A02A-9B34-1D14-2BAC-AB2BA01051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83458B-9246-D67E-C1ED-DDC7BD3960D8}"/>
              </a:ext>
            </a:extLst>
          </p:cNvPr>
          <p:cNvSpPr>
            <a:spLocks noGrp="1"/>
          </p:cNvSpPr>
          <p:nvPr>
            <p:ph type="dt" sz="half" idx="10"/>
          </p:nvPr>
        </p:nvSpPr>
        <p:spPr/>
        <p:txBody>
          <a:bodyPr/>
          <a:lstStyle/>
          <a:p>
            <a:fld id="{DB3FE34E-15D8-4635-AE0D-F40F273063E8}" type="datetimeFigureOut">
              <a:rPr lang="en-US" smtClean="0"/>
              <a:t>8/28/2025</a:t>
            </a:fld>
            <a:endParaRPr lang="en-US"/>
          </a:p>
        </p:txBody>
      </p:sp>
      <p:sp>
        <p:nvSpPr>
          <p:cNvPr id="5" name="Footer Placeholder 4">
            <a:extLst>
              <a:ext uri="{FF2B5EF4-FFF2-40B4-BE49-F238E27FC236}">
                <a16:creationId xmlns:a16="http://schemas.microsoft.com/office/drawing/2014/main" id="{A56EBBB4-9FD7-F2FC-70E2-26EC394CF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D1EEC-3139-68E1-DC9F-5CDD6C4CD473}"/>
              </a:ext>
            </a:extLst>
          </p:cNvPr>
          <p:cNvSpPr>
            <a:spLocks noGrp="1"/>
          </p:cNvSpPr>
          <p:nvPr>
            <p:ph type="sldNum" sz="quarter" idx="12"/>
          </p:nvPr>
        </p:nvSpPr>
        <p:spPr/>
        <p:txBody>
          <a:bodyPr/>
          <a:lstStyle/>
          <a:p>
            <a:fld id="{E8D95DE3-2E7C-42E9-B20F-1576A8C9E547}" type="slidenum">
              <a:rPr lang="en-US" smtClean="0"/>
              <a:t>‹#›</a:t>
            </a:fld>
            <a:endParaRPr lang="en-US"/>
          </a:p>
        </p:txBody>
      </p:sp>
    </p:spTree>
    <p:extLst>
      <p:ext uri="{BB962C8B-B14F-4D97-AF65-F5344CB8AC3E}">
        <p14:creationId xmlns:p14="http://schemas.microsoft.com/office/powerpoint/2010/main" val="4090549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9D89E-6573-1CFC-7344-7805AFF455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4062C-7CAD-D9E9-BE00-E5155749FF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38AAD1-9DDD-029F-F359-87D4E3CFF3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C3BD76-D178-F2E3-A581-36C2F9A58203}"/>
              </a:ext>
            </a:extLst>
          </p:cNvPr>
          <p:cNvSpPr>
            <a:spLocks noGrp="1"/>
          </p:cNvSpPr>
          <p:nvPr>
            <p:ph type="dt" sz="half" idx="10"/>
          </p:nvPr>
        </p:nvSpPr>
        <p:spPr/>
        <p:txBody>
          <a:bodyPr/>
          <a:lstStyle/>
          <a:p>
            <a:fld id="{DB3FE34E-15D8-4635-AE0D-F40F273063E8}" type="datetimeFigureOut">
              <a:rPr lang="en-US" smtClean="0"/>
              <a:t>8/28/2025</a:t>
            </a:fld>
            <a:endParaRPr lang="en-US"/>
          </a:p>
        </p:txBody>
      </p:sp>
      <p:sp>
        <p:nvSpPr>
          <p:cNvPr id="6" name="Footer Placeholder 5">
            <a:extLst>
              <a:ext uri="{FF2B5EF4-FFF2-40B4-BE49-F238E27FC236}">
                <a16:creationId xmlns:a16="http://schemas.microsoft.com/office/drawing/2014/main" id="{7E6B1F62-9AF6-F29F-0712-3AC6474053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74BB-04E1-727C-EF0D-4E0CE2784C23}"/>
              </a:ext>
            </a:extLst>
          </p:cNvPr>
          <p:cNvSpPr>
            <a:spLocks noGrp="1"/>
          </p:cNvSpPr>
          <p:nvPr>
            <p:ph type="sldNum" sz="quarter" idx="12"/>
          </p:nvPr>
        </p:nvSpPr>
        <p:spPr/>
        <p:txBody>
          <a:bodyPr/>
          <a:lstStyle/>
          <a:p>
            <a:fld id="{E8D95DE3-2E7C-42E9-B20F-1576A8C9E547}" type="slidenum">
              <a:rPr lang="en-US" smtClean="0"/>
              <a:t>‹#›</a:t>
            </a:fld>
            <a:endParaRPr lang="en-US"/>
          </a:p>
        </p:txBody>
      </p:sp>
    </p:spTree>
    <p:extLst>
      <p:ext uri="{BB962C8B-B14F-4D97-AF65-F5344CB8AC3E}">
        <p14:creationId xmlns:p14="http://schemas.microsoft.com/office/powerpoint/2010/main" val="1199662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3285D-2C8C-23C9-0C9E-D3A54E753E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96EF36-55B1-1444-6822-D99DD0A21D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C89BB6-6262-C316-C1D0-AED303A63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043521-C4C4-C0B9-2D8F-E67279B946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011E81-A5C2-E598-9CA8-14B2475C40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BB0AA6-ADFF-77C1-3E29-3132A093DAFF}"/>
              </a:ext>
            </a:extLst>
          </p:cNvPr>
          <p:cNvSpPr>
            <a:spLocks noGrp="1"/>
          </p:cNvSpPr>
          <p:nvPr>
            <p:ph type="dt" sz="half" idx="10"/>
          </p:nvPr>
        </p:nvSpPr>
        <p:spPr/>
        <p:txBody>
          <a:bodyPr/>
          <a:lstStyle/>
          <a:p>
            <a:fld id="{DB3FE34E-15D8-4635-AE0D-F40F273063E8}" type="datetimeFigureOut">
              <a:rPr lang="en-US" smtClean="0"/>
              <a:t>8/28/2025</a:t>
            </a:fld>
            <a:endParaRPr lang="en-US"/>
          </a:p>
        </p:txBody>
      </p:sp>
      <p:sp>
        <p:nvSpPr>
          <p:cNvPr id="8" name="Footer Placeholder 7">
            <a:extLst>
              <a:ext uri="{FF2B5EF4-FFF2-40B4-BE49-F238E27FC236}">
                <a16:creationId xmlns:a16="http://schemas.microsoft.com/office/drawing/2014/main" id="{B9C5B8FC-C7A4-2325-00D7-D651B568E1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D69A6F-81AA-71BD-362E-522D65390A68}"/>
              </a:ext>
            </a:extLst>
          </p:cNvPr>
          <p:cNvSpPr>
            <a:spLocks noGrp="1"/>
          </p:cNvSpPr>
          <p:nvPr>
            <p:ph type="sldNum" sz="quarter" idx="12"/>
          </p:nvPr>
        </p:nvSpPr>
        <p:spPr/>
        <p:txBody>
          <a:bodyPr/>
          <a:lstStyle/>
          <a:p>
            <a:fld id="{E8D95DE3-2E7C-42E9-B20F-1576A8C9E547}" type="slidenum">
              <a:rPr lang="en-US" smtClean="0"/>
              <a:t>‹#›</a:t>
            </a:fld>
            <a:endParaRPr lang="en-US"/>
          </a:p>
        </p:txBody>
      </p:sp>
    </p:spTree>
    <p:extLst>
      <p:ext uri="{BB962C8B-B14F-4D97-AF65-F5344CB8AC3E}">
        <p14:creationId xmlns:p14="http://schemas.microsoft.com/office/powerpoint/2010/main" val="344050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055D1-3318-7243-F23C-1292FE2067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DB4403-91A9-121E-525A-49554F868C92}"/>
              </a:ext>
            </a:extLst>
          </p:cNvPr>
          <p:cNvSpPr>
            <a:spLocks noGrp="1"/>
          </p:cNvSpPr>
          <p:nvPr>
            <p:ph type="dt" sz="half" idx="10"/>
          </p:nvPr>
        </p:nvSpPr>
        <p:spPr/>
        <p:txBody>
          <a:bodyPr/>
          <a:lstStyle/>
          <a:p>
            <a:fld id="{DB3FE34E-15D8-4635-AE0D-F40F273063E8}" type="datetimeFigureOut">
              <a:rPr lang="en-US" smtClean="0"/>
              <a:t>8/28/2025</a:t>
            </a:fld>
            <a:endParaRPr lang="en-US"/>
          </a:p>
        </p:txBody>
      </p:sp>
      <p:sp>
        <p:nvSpPr>
          <p:cNvPr id="4" name="Footer Placeholder 3">
            <a:extLst>
              <a:ext uri="{FF2B5EF4-FFF2-40B4-BE49-F238E27FC236}">
                <a16:creationId xmlns:a16="http://schemas.microsoft.com/office/drawing/2014/main" id="{6A6BB604-8039-E9C6-AEC1-66FB03CB2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E3F88D-F462-B1E6-79E1-A712D98F5600}"/>
              </a:ext>
            </a:extLst>
          </p:cNvPr>
          <p:cNvSpPr>
            <a:spLocks noGrp="1"/>
          </p:cNvSpPr>
          <p:nvPr>
            <p:ph type="sldNum" sz="quarter" idx="12"/>
          </p:nvPr>
        </p:nvSpPr>
        <p:spPr/>
        <p:txBody>
          <a:bodyPr/>
          <a:lstStyle/>
          <a:p>
            <a:fld id="{E8D95DE3-2E7C-42E9-B20F-1576A8C9E547}" type="slidenum">
              <a:rPr lang="en-US" smtClean="0"/>
              <a:t>‹#›</a:t>
            </a:fld>
            <a:endParaRPr lang="en-US"/>
          </a:p>
        </p:txBody>
      </p:sp>
    </p:spTree>
    <p:extLst>
      <p:ext uri="{BB962C8B-B14F-4D97-AF65-F5344CB8AC3E}">
        <p14:creationId xmlns:p14="http://schemas.microsoft.com/office/powerpoint/2010/main" val="74107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E6299-53DD-26C6-F844-F7E20015239D}"/>
              </a:ext>
            </a:extLst>
          </p:cNvPr>
          <p:cNvSpPr>
            <a:spLocks noGrp="1"/>
          </p:cNvSpPr>
          <p:nvPr>
            <p:ph type="dt" sz="half" idx="10"/>
          </p:nvPr>
        </p:nvSpPr>
        <p:spPr/>
        <p:txBody>
          <a:bodyPr/>
          <a:lstStyle/>
          <a:p>
            <a:fld id="{DB3FE34E-15D8-4635-AE0D-F40F273063E8}" type="datetimeFigureOut">
              <a:rPr lang="en-US" smtClean="0"/>
              <a:t>8/28/2025</a:t>
            </a:fld>
            <a:endParaRPr lang="en-US"/>
          </a:p>
        </p:txBody>
      </p:sp>
      <p:sp>
        <p:nvSpPr>
          <p:cNvPr id="3" name="Footer Placeholder 2">
            <a:extLst>
              <a:ext uri="{FF2B5EF4-FFF2-40B4-BE49-F238E27FC236}">
                <a16:creationId xmlns:a16="http://schemas.microsoft.com/office/drawing/2014/main" id="{E2F5FFD7-3BD8-B602-D2EB-23A231E8E1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1A63B6-A609-2095-09C0-BAFB6ACA7DE5}"/>
              </a:ext>
            </a:extLst>
          </p:cNvPr>
          <p:cNvSpPr>
            <a:spLocks noGrp="1"/>
          </p:cNvSpPr>
          <p:nvPr>
            <p:ph type="sldNum" sz="quarter" idx="12"/>
          </p:nvPr>
        </p:nvSpPr>
        <p:spPr/>
        <p:txBody>
          <a:bodyPr/>
          <a:lstStyle/>
          <a:p>
            <a:fld id="{E8D95DE3-2E7C-42E9-B20F-1576A8C9E547}" type="slidenum">
              <a:rPr lang="en-US" smtClean="0"/>
              <a:t>‹#›</a:t>
            </a:fld>
            <a:endParaRPr lang="en-US"/>
          </a:p>
        </p:txBody>
      </p:sp>
    </p:spTree>
    <p:extLst>
      <p:ext uri="{BB962C8B-B14F-4D97-AF65-F5344CB8AC3E}">
        <p14:creationId xmlns:p14="http://schemas.microsoft.com/office/powerpoint/2010/main" val="3633209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0A53-E017-CB9D-2096-394A00656A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47CD6B-7915-D8B8-ABBA-73555EC699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74AEA5-1D0B-2B4C-0370-D2067D435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84939E-6AE3-3308-36A6-88267802BFBC}"/>
              </a:ext>
            </a:extLst>
          </p:cNvPr>
          <p:cNvSpPr>
            <a:spLocks noGrp="1"/>
          </p:cNvSpPr>
          <p:nvPr>
            <p:ph type="dt" sz="half" idx="10"/>
          </p:nvPr>
        </p:nvSpPr>
        <p:spPr/>
        <p:txBody>
          <a:bodyPr/>
          <a:lstStyle/>
          <a:p>
            <a:fld id="{DB3FE34E-15D8-4635-AE0D-F40F273063E8}" type="datetimeFigureOut">
              <a:rPr lang="en-US" smtClean="0"/>
              <a:t>8/28/2025</a:t>
            </a:fld>
            <a:endParaRPr lang="en-US"/>
          </a:p>
        </p:txBody>
      </p:sp>
      <p:sp>
        <p:nvSpPr>
          <p:cNvPr id="6" name="Footer Placeholder 5">
            <a:extLst>
              <a:ext uri="{FF2B5EF4-FFF2-40B4-BE49-F238E27FC236}">
                <a16:creationId xmlns:a16="http://schemas.microsoft.com/office/drawing/2014/main" id="{8E9F7C03-956D-6373-59CF-16B82B5417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483DF7-31DA-4CBA-5577-62AA0A214600}"/>
              </a:ext>
            </a:extLst>
          </p:cNvPr>
          <p:cNvSpPr>
            <a:spLocks noGrp="1"/>
          </p:cNvSpPr>
          <p:nvPr>
            <p:ph type="sldNum" sz="quarter" idx="12"/>
          </p:nvPr>
        </p:nvSpPr>
        <p:spPr/>
        <p:txBody>
          <a:bodyPr/>
          <a:lstStyle/>
          <a:p>
            <a:fld id="{E8D95DE3-2E7C-42E9-B20F-1576A8C9E547}" type="slidenum">
              <a:rPr lang="en-US" smtClean="0"/>
              <a:t>‹#›</a:t>
            </a:fld>
            <a:endParaRPr lang="en-US"/>
          </a:p>
        </p:txBody>
      </p:sp>
    </p:spTree>
    <p:extLst>
      <p:ext uri="{BB962C8B-B14F-4D97-AF65-F5344CB8AC3E}">
        <p14:creationId xmlns:p14="http://schemas.microsoft.com/office/powerpoint/2010/main" val="2763817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EEAE-9259-EE19-0F54-8327FF0695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580052-F905-BD3A-5FF7-D092F1E130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762B1A-2300-0499-5D43-8FF45E6D6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F9F198-30EC-DAC7-AFE4-9EA361F34871}"/>
              </a:ext>
            </a:extLst>
          </p:cNvPr>
          <p:cNvSpPr>
            <a:spLocks noGrp="1"/>
          </p:cNvSpPr>
          <p:nvPr>
            <p:ph type="dt" sz="half" idx="10"/>
          </p:nvPr>
        </p:nvSpPr>
        <p:spPr/>
        <p:txBody>
          <a:bodyPr/>
          <a:lstStyle/>
          <a:p>
            <a:fld id="{DB3FE34E-15D8-4635-AE0D-F40F273063E8}" type="datetimeFigureOut">
              <a:rPr lang="en-US" smtClean="0"/>
              <a:t>8/28/2025</a:t>
            </a:fld>
            <a:endParaRPr lang="en-US"/>
          </a:p>
        </p:txBody>
      </p:sp>
      <p:sp>
        <p:nvSpPr>
          <p:cNvPr id="6" name="Footer Placeholder 5">
            <a:extLst>
              <a:ext uri="{FF2B5EF4-FFF2-40B4-BE49-F238E27FC236}">
                <a16:creationId xmlns:a16="http://schemas.microsoft.com/office/drawing/2014/main" id="{4792405C-29DC-9561-A020-95EF1C832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C0557-FC7F-FA45-2E84-4F997263654B}"/>
              </a:ext>
            </a:extLst>
          </p:cNvPr>
          <p:cNvSpPr>
            <a:spLocks noGrp="1"/>
          </p:cNvSpPr>
          <p:nvPr>
            <p:ph type="sldNum" sz="quarter" idx="12"/>
          </p:nvPr>
        </p:nvSpPr>
        <p:spPr/>
        <p:txBody>
          <a:bodyPr/>
          <a:lstStyle/>
          <a:p>
            <a:fld id="{E8D95DE3-2E7C-42E9-B20F-1576A8C9E547}" type="slidenum">
              <a:rPr lang="en-US" smtClean="0"/>
              <a:t>‹#›</a:t>
            </a:fld>
            <a:endParaRPr lang="en-US"/>
          </a:p>
        </p:txBody>
      </p:sp>
    </p:spTree>
    <p:extLst>
      <p:ext uri="{BB962C8B-B14F-4D97-AF65-F5344CB8AC3E}">
        <p14:creationId xmlns:p14="http://schemas.microsoft.com/office/powerpoint/2010/main" val="3070688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7E05E-BDC1-AFF8-41C0-36E135611F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CA9C7-BF17-FE06-A35D-83589036B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ACD7E6-CF35-234E-B525-F7F42C5F4D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3FE34E-15D8-4635-AE0D-F40F273063E8}" type="datetimeFigureOut">
              <a:rPr lang="en-US" smtClean="0"/>
              <a:t>8/28/2025</a:t>
            </a:fld>
            <a:endParaRPr lang="en-US"/>
          </a:p>
        </p:txBody>
      </p:sp>
      <p:sp>
        <p:nvSpPr>
          <p:cNvPr id="5" name="Footer Placeholder 4">
            <a:extLst>
              <a:ext uri="{FF2B5EF4-FFF2-40B4-BE49-F238E27FC236}">
                <a16:creationId xmlns:a16="http://schemas.microsoft.com/office/drawing/2014/main" id="{ACA4363B-8972-A3C3-6F5E-7BC910D4B0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70A0CC8-8E3E-2672-E139-26F027F06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D95DE3-2E7C-42E9-B20F-1576A8C9E547}" type="slidenum">
              <a:rPr lang="en-US" smtClean="0"/>
              <a:t>‹#›</a:t>
            </a:fld>
            <a:endParaRPr lang="en-US"/>
          </a:p>
        </p:txBody>
      </p:sp>
    </p:spTree>
    <p:extLst>
      <p:ext uri="{BB962C8B-B14F-4D97-AF65-F5344CB8AC3E}">
        <p14:creationId xmlns:p14="http://schemas.microsoft.com/office/powerpoint/2010/main" val="1500604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8" name="Picture 7" descr="A black background with grey text&#10;&#10;Description automatically generated">
            <a:extLst>
              <a:ext uri="{FF2B5EF4-FFF2-40B4-BE49-F238E27FC236}">
                <a16:creationId xmlns:a16="http://schemas.microsoft.com/office/drawing/2014/main" id="{7178997B-2EC2-BE71-4E14-409B0BC7F9E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451920" y="5525105"/>
            <a:ext cx="5127119" cy="889157"/>
          </a:xfrm>
          <a:prstGeom prst="rect">
            <a:avLst/>
          </a:prstGeom>
        </p:spPr>
      </p:pic>
      <p:sp>
        <p:nvSpPr>
          <p:cNvPr id="6" name="Title 5">
            <a:extLst>
              <a:ext uri="{FF2B5EF4-FFF2-40B4-BE49-F238E27FC236}">
                <a16:creationId xmlns:a16="http://schemas.microsoft.com/office/drawing/2014/main" id="{909BD3F2-79FB-4489-D46A-D09CD34F23C8}"/>
              </a:ext>
            </a:extLst>
          </p:cNvPr>
          <p:cNvSpPr>
            <a:spLocks noGrp="1"/>
          </p:cNvSpPr>
          <p:nvPr>
            <p:ph type="ctrTitle"/>
          </p:nvPr>
        </p:nvSpPr>
        <p:spPr>
          <a:xfrm>
            <a:off x="2443479" y="1278882"/>
            <a:ext cx="9144000" cy="2387600"/>
          </a:xfrm>
        </p:spPr>
        <p:txBody>
          <a:bodyPr>
            <a:normAutofit fontScale="90000"/>
          </a:bodyPr>
          <a:lstStyle/>
          <a:p>
            <a:r>
              <a:rPr lang="en-US" dirty="0">
                <a:latin typeface="Lato" panose="020F0502020204030203" pitchFamily="34" charset="0"/>
                <a:ea typeface="Lato" panose="020F0502020204030203" pitchFamily="34" charset="0"/>
                <a:cs typeface="Lato" panose="020F0502020204030203" pitchFamily="34" charset="0"/>
              </a:rPr>
              <a:t>2025 AAMA </a:t>
            </a: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Orientation</a:t>
            </a:r>
          </a:p>
        </p:txBody>
      </p:sp>
    </p:spTree>
    <p:extLst>
      <p:ext uri="{BB962C8B-B14F-4D97-AF65-F5344CB8AC3E}">
        <p14:creationId xmlns:p14="http://schemas.microsoft.com/office/powerpoint/2010/main" val="1574564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76F64D-C33B-F5C4-8E8E-4E2C673B838C}"/>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93E2113A-CE54-4F2F-006F-8D2A4F4520FB}"/>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CE3CD2D6-95CC-B588-4661-B2E7FBE24136}"/>
              </a:ext>
            </a:extLst>
          </p:cNvPr>
          <p:cNvSpPr>
            <a:spLocks noGrp="1"/>
          </p:cNvSpPr>
          <p:nvPr>
            <p:ph type="title"/>
          </p:nvPr>
        </p:nvSpPr>
        <p:spPr>
          <a:xfrm>
            <a:off x="838200" y="365125"/>
            <a:ext cx="10515600" cy="1057275"/>
          </a:xfrm>
        </p:spPr>
        <p:txBody>
          <a:bodyPr>
            <a:noAutofit/>
          </a:bodyPr>
          <a:lstStyle/>
          <a:p>
            <a:pPr algn="ctr"/>
            <a:br>
              <a:rPr lang="en-US" b="1" dirty="0">
                <a:latin typeface="Lato" panose="020F0502020204030203" pitchFamily="34" charset="0"/>
                <a:ea typeface="Lato" panose="020F0502020204030203" pitchFamily="34" charset="0"/>
                <a:cs typeface="Lato" panose="020F0502020204030203" pitchFamily="34" charset="0"/>
              </a:rPr>
            </a:br>
            <a:r>
              <a:rPr lang="en-US" sz="4000" dirty="0">
                <a:latin typeface="Lato" panose="020F0502020204030203" pitchFamily="34" charset="0"/>
                <a:ea typeface="Lato" panose="020F0502020204030203" pitchFamily="34" charset="0"/>
                <a:cs typeface="Lato" panose="020F0502020204030203" pitchFamily="34" charset="0"/>
              </a:rPr>
              <a:t>Entrance to the House of Delegates</a:t>
            </a:r>
            <a:br>
              <a:rPr lang="en-US" b="1" dirty="0">
                <a:latin typeface="Lato" panose="020F0502020204030203" pitchFamily="34" charset="0"/>
                <a:ea typeface="Lato" panose="020F0502020204030203" pitchFamily="34" charset="0"/>
                <a:cs typeface="Lato" panose="020F0502020204030203" pitchFamily="34" charset="0"/>
              </a:rPr>
            </a:br>
            <a:endParaRPr lang="en-US" b="1" dirty="0">
              <a:latin typeface="Lato" panose="020F0502020204030203" pitchFamily="34" charset="0"/>
              <a:ea typeface="Lato" panose="020F0502020204030203" pitchFamily="34" charset="0"/>
              <a:cs typeface="Lato" panose="020F0502020204030203" pitchFamily="34" charset="0"/>
            </a:endParaRPr>
          </a:p>
        </p:txBody>
      </p:sp>
      <p:sp>
        <p:nvSpPr>
          <p:cNvPr id="8" name="Content Placeholder 2">
            <a:extLst>
              <a:ext uri="{FF2B5EF4-FFF2-40B4-BE49-F238E27FC236}">
                <a16:creationId xmlns:a16="http://schemas.microsoft.com/office/drawing/2014/main" id="{D5120E41-6FC2-3C4B-4540-04E2645848F4}"/>
              </a:ext>
            </a:extLst>
          </p:cNvPr>
          <p:cNvSpPr>
            <a:spLocks noGrp="1"/>
          </p:cNvSpPr>
          <p:nvPr>
            <p:ph idx="1"/>
          </p:nvPr>
        </p:nvSpPr>
        <p:spPr>
          <a:xfrm>
            <a:off x="1001100" y="1965101"/>
            <a:ext cx="10275889" cy="2385227"/>
          </a:xfrm>
        </p:spPr>
        <p:txBody>
          <a:bodyPr vert="horz" lIns="0" tIns="45720" rIns="0" bIns="45720" rtlCol="0" anchor="t">
            <a:noAutofit/>
          </a:bodyPr>
          <a:lstStyle/>
          <a:p>
            <a:pPr marL="0" indent="0">
              <a:buNone/>
            </a:pPr>
            <a:r>
              <a:rPr lang="en-US" dirty="0">
                <a:latin typeface="Lato"/>
                <a:ea typeface="Lato"/>
                <a:cs typeface="Lato"/>
              </a:rPr>
              <a:t>No Delegate can enter the House until the Speaker advises the Sergeant at Arms that room set up has been completed.  The Sergeant at Arms will then open the doors and entrance will be allowed.  Please keep in mind that it is best not to enter the House until you are ready to take your seat because once you are in, you are in!</a:t>
            </a:r>
          </a:p>
        </p:txBody>
      </p:sp>
    </p:spTree>
    <p:extLst>
      <p:ext uri="{BB962C8B-B14F-4D97-AF65-F5344CB8AC3E}">
        <p14:creationId xmlns:p14="http://schemas.microsoft.com/office/powerpoint/2010/main" val="859428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B573-CE08-1A40-D798-FB8DAC01AE2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451EB5-972E-197D-F324-39D631E6FC19}"/>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A7C2A98B-EBF8-48C9-68B4-E914D397E9A0}"/>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60553AC9-E457-12D6-ACCC-FE42BA6F5743}"/>
              </a:ext>
            </a:extLst>
          </p:cNvPr>
          <p:cNvSpPr>
            <a:spLocks noGrp="1"/>
          </p:cNvSpPr>
          <p:nvPr>
            <p:ph type="title"/>
          </p:nvPr>
        </p:nvSpPr>
        <p:spPr>
          <a:xfrm>
            <a:off x="838200" y="443716"/>
            <a:ext cx="10902043" cy="1029566"/>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Seating in the House</a:t>
            </a:r>
            <a:endParaRPr lang="en-US" sz="4000" b="1" dirty="0">
              <a:latin typeface="Lato" panose="020F0502020204030203" pitchFamily="34" charset="0"/>
              <a:ea typeface="Lato" panose="020F0502020204030203" pitchFamily="34" charset="0"/>
              <a:cs typeface="Lato" panose="020F0502020204030203" pitchFamily="34" charset="0"/>
            </a:endParaRPr>
          </a:p>
        </p:txBody>
      </p:sp>
      <p:sp>
        <p:nvSpPr>
          <p:cNvPr id="8" name="Content Placeholder 2">
            <a:extLst>
              <a:ext uri="{FF2B5EF4-FFF2-40B4-BE49-F238E27FC236}">
                <a16:creationId xmlns:a16="http://schemas.microsoft.com/office/drawing/2014/main" id="{48BE04C5-EDA2-2005-5B90-B5AEA9303474}"/>
              </a:ext>
            </a:extLst>
          </p:cNvPr>
          <p:cNvSpPr>
            <a:spLocks noGrp="1"/>
          </p:cNvSpPr>
          <p:nvPr>
            <p:ph idx="1"/>
          </p:nvPr>
        </p:nvSpPr>
        <p:spPr>
          <a:xfrm>
            <a:off x="1186873" y="1729516"/>
            <a:ext cx="10294449" cy="3342298"/>
          </a:xfrm>
        </p:spPr>
        <p:txBody>
          <a:bodyPr vert="horz" lIns="0" tIns="45720" rIns="0" bIns="45720" rtlCol="0" anchor="t">
            <a:noAutofit/>
          </a:bodyPr>
          <a:lstStyle/>
          <a:p>
            <a:pPr marL="0" indent="0">
              <a:buNone/>
            </a:pPr>
            <a:r>
              <a:rPr lang="en-US" dirty="0">
                <a:latin typeface="Lato"/>
                <a:ea typeface="Lato"/>
                <a:cs typeface="Lato"/>
              </a:rPr>
              <a:t>*</a:t>
            </a:r>
            <a:r>
              <a:rPr lang="en-US" u="sng" dirty="0">
                <a:latin typeface="Lato"/>
                <a:ea typeface="Lato"/>
                <a:cs typeface="Lato"/>
              </a:rPr>
              <a:t>Delegates</a:t>
            </a:r>
            <a:r>
              <a:rPr lang="en-US" dirty="0">
                <a:latin typeface="Lato"/>
                <a:ea typeface="Lato"/>
                <a:cs typeface="Lato"/>
              </a:rPr>
              <a:t> have assigned seating at tables identified with society name signs.</a:t>
            </a:r>
          </a:p>
          <a:p>
            <a:pPr marL="0" indent="0">
              <a:buNone/>
            </a:pPr>
            <a:endParaRPr lang="en-US" sz="240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dirty="0">
                <a:latin typeface="Lato"/>
                <a:ea typeface="Lato"/>
                <a:cs typeface="Lato"/>
              </a:rPr>
              <a:t>*</a:t>
            </a:r>
            <a:r>
              <a:rPr lang="en-US" u="sng" dirty="0">
                <a:latin typeface="Lato"/>
                <a:ea typeface="Lato"/>
                <a:cs typeface="Lato"/>
              </a:rPr>
              <a:t>Alternates</a:t>
            </a:r>
            <a:r>
              <a:rPr lang="en-US" dirty="0">
                <a:latin typeface="Lato"/>
                <a:ea typeface="Lato"/>
                <a:cs typeface="Lato"/>
              </a:rPr>
              <a:t> may sit behind the voting body in the gallery.</a:t>
            </a:r>
          </a:p>
          <a:p>
            <a:pPr marL="0" indent="0">
              <a:buNone/>
            </a:pPr>
            <a:endParaRPr lang="en-US" sz="240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dirty="0">
                <a:latin typeface="Lato"/>
                <a:ea typeface="Lato"/>
                <a:cs typeface="Lato"/>
              </a:rPr>
              <a:t>*</a:t>
            </a:r>
            <a:r>
              <a:rPr lang="en-US" u="sng" dirty="0">
                <a:latin typeface="Lato"/>
                <a:ea typeface="Lato"/>
                <a:cs typeface="Lato"/>
              </a:rPr>
              <a:t>Guests</a:t>
            </a:r>
            <a:r>
              <a:rPr lang="en-US" dirty="0">
                <a:latin typeface="Lato"/>
                <a:ea typeface="Lato"/>
                <a:cs typeface="Lato"/>
              </a:rPr>
              <a:t> are welcome and may sit behind the voting body in the gallery.</a:t>
            </a:r>
          </a:p>
        </p:txBody>
      </p:sp>
    </p:spTree>
    <p:extLst>
      <p:ext uri="{BB962C8B-B14F-4D97-AF65-F5344CB8AC3E}">
        <p14:creationId xmlns:p14="http://schemas.microsoft.com/office/powerpoint/2010/main" val="1678433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1F88C-4741-3B6A-E32A-B21DAEAFDA2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808D5B-3094-AF1D-38D9-166428A9A42D}"/>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A21A90EC-EBF7-2F51-07E6-7D6203F2E3E5}"/>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5C3FA13E-4BD4-113C-4E82-4020ACABDA4C}"/>
              </a:ext>
            </a:extLst>
          </p:cNvPr>
          <p:cNvSpPr>
            <a:spLocks noGrp="1"/>
          </p:cNvSpPr>
          <p:nvPr>
            <p:ph type="title"/>
          </p:nvPr>
        </p:nvSpPr>
        <p:spPr>
          <a:xfrm>
            <a:off x="838200" y="112460"/>
            <a:ext cx="10967357" cy="1219200"/>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Rules of the House</a:t>
            </a:r>
            <a:endParaRPr lang="en-US" sz="4000" b="1" dirty="0">
              <a:latin typeface="+mn-lt"/>
            </a:endParaRPr>
          </a:p>
        </p:txBody>
      </p:sp>
      <p:sp>
        <p:nvSpPr>
          <p:cNvPr id="8" name="TextBox 7">
            <a:extLst>
              <a:ext uri="{FF2B5EF4-FFF2-40B4-BE49-F238E27FC236}">
                <a16:creationId xmlns:a16="http://schemas.microsoft.com/office/drawing/2014/main" id="{35E31116-0807-3DD5-10F5-631C73FCE4B4}"/>
              </a:ext>
            </a:extLst>
          </p:cNvPr>
          <p:cNvSpPr txBox="1"/>
          <p:nvPr/>
        </p:nvSpPr>
        <p:spPr>
          <a:xfrm>
            <a:off x="899929" y="1182231"/>
            <a:ext cx="10617816" cy="440120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400" dirty="0">
                <a:effectLst/>
                <a:latin typeface="Lato" panose="020F0502020204030203" pitchFamily="34" charset="0"/>
                <a:ea typeface="Lato" panose="020F0502020204030203" pitchFamily="34" charset="0"/>
                <a:cs typeface="Lato" panose="020F0502020204030203" pitchFamily="34" charset="0"/>
              </a:rPr>
              <a:t>The House of Delegates is a formal business meeting which follows parliamentary procedures.</a:t>
            </a:r>
            <a:r>
              <a:rPr lang="en-US" sz="2400" dirty="0">
                <a:latin typeface="Lato" panose="020F0502020204030203" pitchFamily="34" charset="0"/>
                <a:ea typeface="Lato" panose="020F0502020204030203" pitchFamily="34" charset="0"/>
                <a:cs typeface="Lato" panose="020F0502020204030203" pitchFamily="34" charset="0"/>
              </a:rPr>
              <a:t> </a:t>
            </a:r>
            <a:r>
              <a:rPr lang="en-US" sz="2400" dirty="0">
                <a:effectLst/>
                <a:latin typeface="Lato" panose="020F0502020204030203" pitchFamily="34" charset="0"/>
                <a:ea typeface="Lato" panose="020F0502020204030203" pitchFamily="34" charset="0"/>
                <a:cs typeface="Lato" panose="020F0502020204030203" pitchFamily="34" charset="0"/>
              </a:rPr>
              <a:t> </a:t>
            </a:r>
          </a:p>
          <a:p>
            <a:endParaRPr lang="en-US" dirty="0">
              <a:effectLst/>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400" dirty="0">
                <a:latin typeface="Lato"/>
                <a:ea typeface="Lato"/>
                <a:cs typeface="Lato"/>
              </a:rPr>
              <a:t>Again, we</a:t>
            </a:r>
            <a:r>
              <a:rPr lang="en-US" sz="2400" dirty="0">
                <a:effectLst/>
                <a:latin typeface="Lato"/>
                <a:ea typeface="Lato"/>
                <a:cs typeface="Lato"/>
              </a:rPr>
              <a:t> </a:t>
            </a:r>
            <a:r>
              <a:rPr lang="en-US" sz="2400" dirty="0">
                <a:latin typeface="Lato"/>
                <a:ea typeface="Lato"/>
                <a:cs typeface="Lato"/>
              </a:rPr>
              <a:t>ask that you </a:t>
            </a:r>
            <a:r>
              <a:rPr lang="en-US" sz="2400" dirty="0">
                <a:effectLst/>
                <a:latin typeface="Lato"/>
                <a:ea typeface="Lato"/>
                <a:cs typeface="Lato"/>
              </a:rPr>
              <a:t>review the Reference Guide for Delegates and Alternates </a:t>
            </a:r>
            <a:r>
              <a:rPr lang="en-US" sz="2400" dirty="0">
                <a:latin typeface="Lato"/>
                <a:ea typeface="Lato"/>
                <a:cs typeface="Lato"/>
              </a:rPr>
              <a:t>emailed to</a:t>
            </a:r>
            <a:r>
              <a:rPr lang="en-US" sz="2400" dirty="0">
                <a:effectLst/>
                <a:latin typeface="Lato"/>
                <a:ea typeface="Lato"/>
                <a:cs typeface="Lato"/>
              </a:rPr>
              <a:t> </a:t>
            </a:r>
            <a:r>
              <a:rPr lang="en-US" sz="2400" dirty="0">
                <a:latin typeface="Lato"/>
                <a:ea typeface="Lato"/>
                <a:cs typeface="Lato"/>
              </a:rPr>
              <a:t>you, </a:t>
            </a:r>
            <a:r>
              <a:rPr lang="en-US" sz="2400" dirty="0">
                <a:effectLst/>
                <a:latin typeface="Lato"/>
                <a:ea typeface="Lato"/>
                <a:cs typeface="Lato"/>
              </a:rPr>
              <a:t>prior to attending the House of Delegates.</a:t>
            </a:r>
            <a:r>
              <a:rPr lang="en-US" sz="2400" dirty="0">
                <a:latin typeface="Lato"/>
                <a:ea typeface="Lato"/>
                <a:cs typeface="Lato"/>
              </a:rPr>
              <a:t>  It is also available on the AAMA Website on the House of Delegates tab and under </a:t>
            </a:r>
            <a:r>
              <a:rPr lang="en-US" sz="2400" i="1" dirty="0">
                <a:latin typeface="Lato"/>
                <a:ea typeface="Lato"/>
                <a:cs typeface="Lato"/>
              </a:rPr>
              <a:t>Volunteer Resources, Leaders Center, National Documents &amp; Guides, House of Delegates</a:t>
            </a:r>
          </a:p>
          <a:p>
            <a:endParaRPr lang="en-US" i="1" dirty="0">
              <a:effectLst/>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400" dirty="0">
                <a:effectLst/>
                <a:latin typeface="Lato" panose="020F0502020204030203" pitchFamily="34" charset="0"/>
                <a:ea typeface="Lato" panose="020F0502020204030203" pitchFamily="34" charset="0"/>
                <a:cs typeface="Lato" panose="020F0502020204030203" pitchFamily="34" charset="0"/>
              </a:rPr>
              <a:t>When the House is in session the delegates must remain in their seats.</a:t>
            </a:r>
            <a:r>
              <a:rPr lang="en-US" sz="2400" dirty="0">
                <a:latin typeface="Lato" panose="020F0502020204030203" pitchFamily="34" charset="0"/>
                <a:ea typeface="Lato" panose="020F0502020204030203" pitchFamily="34" charset="0"/>
                <a:cs typeface="Lato" panose="020F0502020204030203" pitchFamily="34" charset="0"/>
              </a:rPr>
              <a:t> </a:t>
            </a:r>
            <a:r>
              <a:rPr lang="en-US" sz="2400" dirty="0">
                <a:effectLst/>
                <a:latin typeface="Lato" panose="020F0502020204030203" pitchFamily="34" charset="0"/>
                <a:ea typeface="Lato" panose="020F0502020204030203" pitchFamily="34" charset="0"/>
                <a:cs typeface="Lato" panose="020F0502020204030203" pitchFamily="34" charset="0"/>
              </a:rPr>
              <a:t> Once you </a:t>
            </a:r>
            <a:r>
              <a:rPr lang="en-US" sz="2400" dirty="0">
                <a:latin typeface="Lato" panose="020F0502020204030203" pitchFamily="34" charset="0"/>
                <a:ea typeface="Lato" panose="020F0502020204030203" pitchFamily="34" charset="0"/>
                <a:cs typeface="Lato" panose="020F0502020204030203" pitchFamily="34" charset="0"/>
              </a:rPr>
              <a:t>confirm with credentials and enter</a:t>
            </a:r>
            <a:r>
              <a:rPr lang="en-US" sz="2400" dirty="0">
                <a:effectLst/>
                <a:latin typeface="Lato" panose="020F0502020204030203" pitchFamily="34" charset="0"/>
                <a:ea typeface="Lato" panose="020F0502020204030203" pitchFamily="34" charset="0"/>
                <a:cs typeface="Lato" panose="020F0502020204030203" pitchFamily="34" charset="0"/>
              </a:rPr>
              <a:t> the room</a:t>
            </a:r>
            <a:r>
              <a:rPr lang="en-US" sz="2400" dirty="0">
                <a:latin typeface="Lato" panose="020F0502020204030203" pitchFamily="34" charset="0"/>
                <a:ea typeface="Lato" panose="020F0502020204030203" pitchFamily="34" charset="0"/>
                <a:cs typeface="Lato" panose="020F0502020204030203" pitchFamily="34" charset="0"/>
              </a:rPr>
              <a:t>,</a:t>
            </a:r>
            <a:r>
              <a:rPr lang="en-US" sz="2400" dirty="0">
                <a:effectLst/>
                <a:latin typeface="Lato" panose="020F0502020204030203" pitchFamily="34" charset="0"/>
                <a:ea typeface="Lato" panose="020F0502020204030203" pitchFamily="34" charset="0"/>
                <a:cs typeface="Lato" panose="020F0502020204030203" pitchFamily="34" charset="0"/>
              </a:rPr>
              <a:t> </a:t>
            </a:r>
            <a:r>
              <a:rPr lang="en-US" sz="2400" dirty="0">
                <a:latin typeface="Lato" panose="020F0502020204030203" pitchFamily="34" charset="0"/>
                <a:ea typeface="Lato" panose="020F0502020204030203" pitchFamily="34" charset="0"/>
                <a:cs typeface="Lato" panose="020F0502020204030203" pitchFamily="34" charset="0"/>
              </a:rPr>
              <a:t>the voting power of the House is set, so please do not</a:t>
            </a:r>
            <a:r>
              <a:rPr lang="en-US" sz="2400" dirty="0">
                <a:effectLst/>
                <a:latin typeface="Lato" panose="020F0502020204030203" pitchFamily="34" charset="0"/>
                <a:ea typeface="Lato" panose="020F0502020204030203" pitchFamily="34" charset="0"/>
                <a:cs typeface="Lato" panose="020F0502020204030203" pitchFamily="34" charset="0"/>
              </a:rPr>
              <a:t> </a:t>
            </a:r>
            <a:r>
              <a:rPr lang="en-US" sz="2400" dirty="0">
                <a:latin typeface="Lato" panose="020F0502020204030203" pitchFamily="34" charset="0"/>
                <a:ea typeface="Lato" panose="020F0502020204030203" pitchFamily="34" charset="0"/>
                <a:cs typeface="Lato" panose="020F0502020204030203" pitchFamily="34" charset="0"/>
              </a:rPr>
              <a:t>leave the room.</a:t>
            </a:r>
            <a:endParaRPr lang="en-US" sz="240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79553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DE47B-7154-F36D-6789-EF1D8A47CC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74EB830-3049-B03E-ECFA-937126964DAD}"/>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E378570E-E0FF-697F-F4E5-72B8B1D43F7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DA42C10A-74D5-9294-9D4F-54DC447ED171}"/>
              </a:ext>
            </a:extLst>
          </p:cNvPr>
          <p:cNvSpPr>
            <a:spLocks noGrp="1"/>
          </p:cNvSpPr>
          <p:nvPr>
            <p:ph type="title"/>
          </p:nvPr>
        </p:nvSpPr>
        <p:spPr>
          <a:xfrm>
            <a:off x="838200" y="77579"/>
            <a:ext cx="10515600" cy="1278948"/>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Preparing for the House of Delegates</a:t>
            </a:r>
            <a:endParaRPr lang="en-US" sz="4000" b="1" dirty="0">
              <a:latin typeface="+mn-lt"/>
            </a:endParaRPr>
          </a:p>
        </p:txBody>
      </p:sp>
      <p:sp>
        <p:nvSpPr>
          <p:cNvPr id="8" name="TextBox 7">
            <a:extLst>
              <a:ext uri="{FF2B5EF4-FFF2-40B4-BE49-F238E27FC236}">
                <a16:creationId xmlns:a16="http://schemas.microsoft.com/office/drawing/2014/main" id="{569FDE61-F975-33DD-D145-28EC491D9439}"/>
              </a:ext>
            </a:extLst>
          </p:cNvPr>
          <p:cNvSpPr txBox="1"/>
          <p:nvPr/>
        </p:nvSpPr>
        <p:spPr>
          <a:xfrm>
            <a:off x="708451" y="1504706"/>
            <a:ext cx="10996772" cy="4011355"/>
          </a:xfrm>
          <a:prstGeom prst="rect">
            <a:avLst/>
          </a:prstGeom>
          <a:noFill/>
        </p:spPr>
        <p:txBody>
          <a:bodyPr wrap="square" lIns="91440" tIns="45720" rIns="91440" bIns="45720" rtlCol="0" anchor="t">
            <a:spAutoFit/>
          </a:bodyPr>
          <a:lstStyle/>
          <a:p>
            <a:pPr>
              <a:spcAft>
                <a:spcPts val="800"/>
              </a:spcAft>
            </a:pPr>
            <a:r>
              <a:rPr lang="en-US" sz="2600" dirty="0">
                <a:effectLst/>
                <a:latin typeface="Lato" panose="020F0502020204030203" pitchFamily="34" charset="0"/>
                <a:ea typeface="Lato" panose="020F0502020204030203" pitchFamily="34" charset="0"/>
                <a:cs typeface="Lato" panose="020F0502020204030203" pitchFamily="34" charset="0"/>
              </a:rPr>
              <a:t>The AAMA is your professional organization, and the House of Delegates is where the business is conducted. You have been elected by your </a:t>
            </a:r>
            <a:r>
              <a:rPr lang="en-US" sz="2600" dirty="0">
                <a:latin typeface="Lato" panose="020F0502020204030203" pitchFamily="34" charset="0"/>
                <a:ea typeface="Lato" panose="020F0502020204030203" pitchFamily="34" charset="0"/>
                <a:cs typeface="Lato" panose="020F0502020204030203" pitchFamily="34" charset="0"/>
              </a:rPr>
              <a:t>state peers</a:t>
            </a:r>
            <a:r>
              <a:rPr lang="en-US" sz="2600" dirty="0">
                <a:effectLst/>
                <a:latin typeface="Lato" panose="020F0502020204030203" pitchFamily="34" charset="0"/>
                <a:ea typeface="Lato" panose="020F0502020204030203" pitchFamily="34" charset="0"/>
                <a:cs typeface="Lato" panose="020F0502020204030203" pitchFamily="34" charset="0"/>
              </a:rPr>
              <a:t> to represent the membership</a:t>
            </a:r>
            <a:r>
              <a:rPr lang="en-US" sz="2600" dirty="0">
                <a:latin typeface="Lato" panose="020F0502020204030203" pitchFamily="34" charset="0"/>
                <a:ea typeface="Lato" panose="020F0502020204030203" pitchFamily="34" charset="0"/>
                <a:cs typeface="Lato" panose="020F0502020204030203" pitchFamily="34" charset="0"/>
              </a:rPr>
              <a:t>,</a:t>
            </a:r>
            <a:r>
              <a:rPr lang="en-US" sz="2600" dirty="0">
                <a:effectLst/>
                <a:latin typeface="Lato" panose="020F0502020204030203" pitchFamily="34" charset="0"/>
                <a:ea typeface="Lato" panose="020F0502020204030203" pitchFamily="34" charset="0"/>
                <a:cs typeface="Lato" panose="020F0502020204030203" pitchFamily="34" charset="0"/>
              </a:rPr>
              <a:t> and this comes with the following responsibilities.</a:t>
            </a:r>
          </a:p>
          <a:p>
            <a:pPr>
              <a:spcAft>
                <a:spcPts val="800"/>
              </a:spcAft>
            </a:pPr>
            <a:endParaRPr lang="en-US" sz="1000" dirty="0">
              <a:effectLst/>
              <a:latin typeface="Lato" panose="020F0502020204030203" pitchFamily="34" charset="0"/>
              <a:ea typeface="Lato" panose="020F0502020204030203" pitchFamily="34" charset="0"/>
              <a:cs typeface="Lato" panose="020F0502020204030203" pitchFamily="34" charset="0"/>
            </a:endParaRPr>
          </a:p>
          <a:p>
            <a:pPr marL="800100" lvl="1" indent="-342900">
              <a:spcAft>
                <a:spcPts val="800"/>
              </a:spcAft>
              <a:buFont typeface="Arial" panose="020B0604020202020204" pitchFamily="34" charset="0"/>
              <a:buChar char="•"/>
            </a:pPr>
            <a:r>
              <a:rPr lang="en-US" sz="2600" dirty="0">
                <a:effectLst/>
                <a:latin typeface="Lato" panose="020F0502020204030203" pitchFamily="34" charset="0"/>
                <a:ea typeface="Lato" panose="020F0502020204030203" pitchFamily="34" charset="0"/>
                <a:cs typeface="Lato" panose="020F0502020204030203" pitchFamily="34" charset="0"/>
              </a:rPr>
              <a:t>Properly </a:t>
            </a:r>
            <a:r>
              <a:rPr lang="en-US" sz="2600" dirty="0">
                <a:latin typeface="Lato" panose="020F0502020204030203" pitchFamily="34" charset="0"/>
                <a:ea typeface="Lato" panose="020F0502020204030203" pitchFamily="34" charset="0"/>
                <a:cs typeface="Lato" panose="020F0502020204030203" pitchFamily="34" charset="0"/>
              </a:rPr>
              <a:t>prepare yourself</a:t>
            </a:r>
            <a:r>
              <a:rPr lang="en-US" sz="2600" dirty="0">
                <a:effectLst/>
                <a:latin typeface="Lato" panose="020F0502020204030203" pitchFamily="34" charset="0"/>
                <a:ea typeface="Lato" panose="020F0502020204030203" pitchFamily="34" charset="0"/>
                <a:cs typeface="Lato" panose="020F0502020204030203" pitchFamily="34" charset="0"/>
              </a:rPr>
              <a:t> to make informed </a:t>
            </a:r>
            <a:r>
              <a:rPr lang="en-US" sz="2600" dirty="0">
                <a:latin typeface="Lato" panose="020F0502020204030203" pitchFamily="34" charset="0"/>
                <a:ea typeface="Lato" panose="020F0502020204030203" pitchFamily="34" charset="0"/>
                <a:cs typeface="Lato" panose="020F0502020204030203" pitchFamily="34" charset="0"/>
              </a:rPr>
              <a:t>decisions</a:t>
            </a:r>
            <a:r>
              <a:rPr lang="en-US" sz="2600" dirty="0">
                <a:effectLst/>
                <a:latin typeface="Lato" panose="020F0502020204030203" pitchFamily="34" charset="0"/>
                <a:ea typeface="Lato" panose="020F0502020204030203" pitchFamily="34" charset="0"/>
                <a:cs typeface="Lato" panose="020F0502020204030203" pitchFamily="34" charset="0"/>
              </a:rPr>
              <a:t> by </a:t>
            </a:r>
            <a:r>
              <a:rPr lang="en-US" sz="2600" dirty="0">
                <a:latin typeface="Lato" panose="020F0502020204030203" pitchFamily="34" charset="0"/>
                <a:ea typeface="Lato" panose="020F0502020204030203" pitchFamily="34" charset="0"/>
                <a:cs typeface="Lato" panose="020F0502020204030203" pitchFamily="34" charset="0"/>
              </a:rPr>
              <a:t>reviewing</a:t>
            </a:r>
            <a:r>
              <a:rPr lang="en-US" sz="2600" dirty="0">
                <a:effectLst/>
                <a:latin typeface="Lato" panose="020F0502020204030203" pitchFamily="34" charset="0"/>
                <a:ea typeface="Lato" panose="020F0502020204030203" pitchFamily="34" charset="0"/>
                <a:cs typeface="Lato" panose="020F0502020204030203" pitchFamily="34" charset="0"/>
              </a:rPr>
              <a:t> your delegates packet in advance</a:t>
            </a:r>
            <a:r>
              <a:rPr lang="en-US" sz="2600" dirty="0">
                <a:latin typeface="Lato" panose="020F0502020204030203" pitchFamily="34" charset="0"/>
                <a:ea typeface="Lato" panose="020F0502020204030203" pitchFamily="34" charset="0"/>
                <a:cs typeface="Lato" panose="020F0502020204030203" pitchFamily="34" charset="0"/>
              </a:rPr>
              <a:t>, attending the Meet the Candidates session and all reference committee sessions.</a:t>
            </a:r>
          </a:p>
          <a:p>
            <a:pPr lvl="1">
              <a:spcAft>
                <a:spcPts val="800"/>
              </a:spcAft>
            </a:pPr>
            <a:endParaRPr lang="en-US" sz="1000" dirty="0">
              <a:latin typeface="Lato" panose="020F0502020204030203" pitchFamily="34" charset="0"/>
              <a:ea typeface="Lato" panose="020F0502020204030203" pitchFamily="34" charset="0"/>
              <a:cs typeface="Lato" panose="020F0502020204030203" pitchFamily="34" charset="0"/>
            </a:endParaRPr>
          </a:p>
          <a:p>
            <a:pPr marL="800100" lvl="1" indent="-342900">
              <a:spcAft>
                <a:spcPts val="8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Confer with your peers for their voting suggestions.</a:t>
            </a:r>
          </a:p>
        </p:txBody>
      </p:sp>
    </p:spTree>
    <p:extLst>
      <p:ext uri="{BB962C8B-B14F-4D97-AF65-F5344CB8AC3E}">
        <p14:creationId xmlns:p14="http://schemas.microsoft.com/office/powerpoint/2010/main" val="1644705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E6C89-9F61-04FD-497F-FC715EAB78C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3750E20-7CA4-275E-9B9A-FEFFB0B9C69B}"/>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6D079050-9388-0358-52A1-06C5870F6723}"/>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2338E5FB-DB59-8038-4240-EBE53E6EC512}"/>
              </a:ext>
            </a:extLst>
          </p:cNvPr>
          <p:cNvSpPr>
            <a:spLocks noGrp="1"/>
          </p:cNvSpPr>
          <p:nvPr>
            <p:ph type="title"/>
          </p:nvPr>
        </p:nvSpPr>
        <p:spPr>
          <a:xfrm>
            <a:off x="838200" y="221351"/>
            <a:ext cx="10515600" cy="1269711"/>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Preparing for the House of Delegates</a:t>
            </a:r>
            <a:endParaRPr lang="en-US" sz="4000" b="1" dirty="0">
              <a:latin typeface="Lato" panose="020F0502020204030203" pitchFamily="34" charset="0"/>
              <a:ea typeface="Lato" panose="020F0502020204030203" pitchFamily="34" charset="0"/>
              <a:cs typeface="Lato" panose="020F0502020204030203" pitchFamily="34" charset="0"/>
            </a:endParaRPr>
          </a:p>
        </p:txBody>
      </p:sp>
      <p:sp>
        <p:nvSpPr>
          <p:cNvPr id="8" name="Content Placeholder 2">
            <a:extLst>
              <a:ext uri="{FF2B5EF4-FFF2-40B4-BE49-F238E27FC236}">
                <a16:creationId xmlns:a16="http://schemas.microsoft.com/office/drawing/2014/main" id="{BD3E9A9A-0862-6580-9F97-E7ECB2275911}"/>
              </a:ext>
            </a:extLst>
          </p:cNvPr>
          <p:cNvSpPr>
            <a:spLocks noGrp="1"/>
          </p:cNvSpPr>
          <p:nvPr>
            <p:ph idx="1"/>
          </p:nvPr>
        </p:nvSpPr>
        <p:spPr>
          <a:xfrm>
            <a:off x="464764" y="1705573"/>
            <a:ext cx="10906663" cy="3760891"/>
          </a:xfrm>
        </p:spPr>
        <p:txBody>
          <a:bodyPr vert="horz" lIns="0" tIns="45720" rIns="0" bIns="45720" rtlCol="0" anchor="t">
            <a:normAutofit/>
          </a:bodyPr>
          <a:lstStyle/>
          <a:p>
            <a:pPr marL="800100" lvl="1" indent="-342900">
              <a:spcBef>
                <a:spcPts val="0"/>
              </a:spcBef>
              <a:spcAft>
                <a:spcPts val="800"/>
              </a:spcAft>
              <a:buFont typeface="Arial,Sans-Serif" panose="020F0502020204030204" pitchFamily="34" charset="0"/>
              <a:buChar char="•"/>
            </a:pPr>
            <a:r>
              <a:rPr lang="en-US" sz="2600" dirty="0">
                <a:solidFill>
                  <a:schemeClr val="tx1"/>
                </a:solidFill>
                <a:latin typeface="Lato" panose="020F0502020204030203" pitchFamily="34" charset="0"/>
                <a:ea typeface="Lato" panose="020F0502020204030203" pitchFamily="34" charset="0"/>
                <a:cs typeface="Lato" panose="020F0502020204030203" pitchFamily="34" charset="0"/>
              </a:rPr>
              <a:t>Represent your state in a professional manner, follow the directions of the Speaker and Vice Speaker, Rules of the House, and refrain from using your cell phone during House sessions. </a:t>
            </a:r>
          </a:p>
          <a:p>
            <a:pPr marL="800100" lvl="1" indent="-342900">
              <a:spcBef>
                <a:spcPts val="0"/>
              </a:spcBef>
              <a:spcAft>
                <a:spcPts val="800"/>
              </a:spcAft>
              <a:buFont typeface="Arial,Sans-Serif" panose="020F0502020204030204" pitchFamily="34" charset="0"/>
              <a:buChar char="•"/>
            </a:pPr>
            <a:endParaRPr lang="en-US" sz="10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800100" lvl="1" indent="-342900">
              <a:spcBef>
                <a:spcPts val="0"/>
              </a:spcBef>
              <a:spcAft>
                <a:spcPts val="800"/>
              </a:spcAft>
              <a:buFont typeface="Arial,Sans-Serif" panose="020F0502020204030204" pitchFamily="34" charset="0"/>
              <a:buChar char="•"/>
            </a:pPr>
            <a:r>
              <a:rPr lang="en-US" sz="2600" dirty="0">
                <a:solidFill>
                  <a:schemeClr val="tx1"/>
                </a:solidFill>
                <a:latin typeface="Lato" panose="020F0502020204030203" pitchFamily="34" charset="0"/>
                <a:ea typeface="Lato" panose="020F0502020204030203" pitchFamily="34" charset="0"/>
                <a:cs typeface="Lato" panose="020F0502020204030203" pitchFamily="34" charset="0"/>
              </a:rPr>
              <a:t>Be conscientious of how and when you speak.  When addressing the assembly state your full name, credential, and state society.</a:t>
            </a:r>
          </a:p>
          <a:p>
            <a:pPr marL="800100" lvl="1" indent="-342900">
              <a:spcBef>
                <a:spcPts val="0"/>
              </a:spcBef>
              <a:spcAft>
                <a:spcPts val="800"/>
              </a:spcAft>
              <a:buFont typeface="Arial,Sans-Serif" panose="020F0502020204030204" pitchFamily="34" charset="0"/>
              <a:buChar char="•"/>
            </a:pPr>
            <a:endParaRPr lang="en-US" sz="11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800100" lvl="1" indent="-342900">
              <a:spcBef>
                <a:spcPts val="0"/>
              </a:spcBef>
              <a:spcAft>
                <a:spcPts val="800"/>
              </a:spcAft>
              <a:buFont typeface="Arial,Sans-Serif" panose="020F0502020204030204" pitchFamily="34" charset="0"/>
              <a:buChar char="•"/>
            </a:pPr>
            <a:r>
              <a:rPr lang="en-US" sz="2600" u="sng" dirty="0">
                <a:solidFill>
                  <a:schemeClr val="tx1"/>
                </a:solidFill>
                <a:latin typeface="Lato" panose="020F0502020204030203" pitchFamily="34" charset="0"/>
                <a:ea typeface="Lato" panose="020F0502020204030203" pitchFamily="34" charset="0"/>
                <a:cs typeface="Lato" panose="020F0502020204030203" pitchFamily="34" charset="0"/>
              </a:rPr>
              <a:t>Dress appropriately in Professional Business Attire. </a:t>
            </a:r>
            <a:r>
              <a:rPr lang="en-US" sz="2600" dirty="0">
                <a:solidFill>
                  <a:schemeClr val="tx1"/>
                </a:solidFill>
                <a:latin typeface="Lato" panose="020F0502020204030203" pitchFamily="34" charset="0"/>
                <a:ea typeface="Lato" panose="020F0502020204030203" pitchFamily="34" charset="0"/>
                <a:cs typeface="Lato" panose="020F0502020204030203" pitchFamily="34" charset="0"/>
              </a:rPr>
              <a:t>Meeting rooms may be cool, so you may want to bring a sweater or jacket.</a:t>
            </a:r>
          </a:p>
        </p:txBody>
      </p:sp>
    </p:spTree>
    <p:extLst>
      <p:ext uri="{BB962C8B-B14F-4D97-AF65-F5344CB8AC3E}">
        <p14:creationId xmlns:p14="http://schemas.microsoft.com/office/powerpoint/2010/main" val="2686155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0CC1C-0ADD-C300-3007-D1DD4267499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B50CEF-7FDE-99DE-FC72-3266F7EA163D}"/>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44E1A55D-A319-BB72-09CF-52C8D2B91302}"/>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40DC603D-EDF6-A605-5D3D-9DF71CA195D1}"/>
              </a:ext>
            </a:extLst>
          </p:cNvPr>
          <p:cNvSpPr>
            <a:spLocks noGrp="1"/>
          </p:cNvSpPr>
          <p:nvPr>
            <p:ph type="title"/>
          </p:nvPr>
        </p:nvSpPr>
        <p:spPr>
          <a:xfrm>
            <a:off x="838200" y="365126"/>
            <a:ext cx="10515600" cy="983384"/>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Preparing for the House of Delegates</a:t>
            </a:r>
          </a:p>
        </p:txBody>
      </p:sp>
      <p:sp>
        <p:nvSpPr>
          <p:cNvPr id="8" name="TextBox 7">
            <a:extLst>
              <a:ext uri="{FF2B5EF4-FFF2-40B4-BE49-F238E27FC236}">
                <a16:creationId xmlns:a16="http://schemas.microsoft.com/office/drawing/2014/main" id="{90870515-B8E4-5B23-C68A-9B3F58754A15}"/>
              </a:ext>
            </a:extLst>
          </p:cNvPr>
          <p:cNvSpPr txBox="1"/>
          <p:nvPr/>
        </p:nvSpPr>
        <p:spPr>
          <a:xfrm>
            <a:off x="953307" y="1705518"/>
            <a:ext cx="10386116" cy="3239889"/>
          </a:xfrm>
          <a:prstGeom prst="rect">
            <a:avLst/>
          </a:prstGeom>
          <a:noFill/>
        </p:spPr>
        <p:txBody>
          <a:bodyPr wrap="square" lIns="91440" tIns="45720" rIns="91440" bIns="45720" rtlCol="0" anchor="t">
            <a:spAutoFit/>
          </a:bodyPr>
          <a:lstStyle/>
          <a:p>
            <a:pPr marL="285750" indent="-285750">
              <a:spcAft>
                <a:spcPts val="800"/>
              </a:spcAft>
              <a:buFont typeface="Arial"/>
              <a:buChar char="•"/>
            </a:pPr>
            <a:r>
              <a:rPr lang="en-US" sz="2600" dirty="0">
                <a:latin typeface="Lato" panose="020F0502020204030203" pitchFamily="34" charset="0"/>
                <a:ea typeface="Lato" panose="020F0502020204030203" pitchFamily="34" charset="0"/>
                <a:cs typeface="Lato" panose="020F0502020204030203" pitchFamily="34" charset="0"/>
              </a:rPr>
              <a:t>If</a:t>
            </a:r>
            <a:r>
              <a:rPr lang="en-US" sz="2600" dirty="0">
                <a:effectLst/>
                <a:latin typeface="Lato" panose="020F0502020204030203" pitchFamily="34" charset="0"/>
                <a:ea typeface="Lato" panose="020F0502020204030203" pitchFamily="34" charset="0"/>
                <a:cs typeface="Lato" panose="020F0502020204030203" pitchFamily="34" charset="0"/>
              </a:rPr>
              <a:t> delegates and alternates utilize electronic technology during the </a:t>
            </a:r>
            <a:r>
              <a:rPr lang="en-US" sz="2600" dirty="0">
                <a:latin typeface="Lato" panose="020F0502020204030203" pitchFamily="34" charset="0"/>
                <a:ea typeface="Lato" panose="020F0502020204030203" pitchFamily="34" charset="0"/>
                <a:cs typeface="Lato" panose="020F0502020204030203" pitchFamily="34" charset="0"/>
              </a:rPr>
              <a:t>HOD it</a:t>
            </a:r>
            <a:r>
              <a:rPr lang="en-US" sz="2600" dirty="0">
                <a:effectLst/>
                <a:latin typeface="Lato" panose="020F0502020204030203" pitchFamily="34" charset="0"/>
                <a:ea typeface="Lato" panose="020F0502020204030203" pitchFamily="34" charset="0"/>
                <a:cs typeface="Lato" panose="020F0502020204030203" pitchFamily="34" charset="0"/>
              </a:rPr>
              <a:t> is for viewing of HOD documents only</a:t>
            </a:r>
            <a:r>
              <a:rPr lang="en-US" sz="2600" dirty="0">
                <a:latin typeface="Lato" panose="020F0502020204030203" pitchFamily="34" charset="0"/>
                <a:ea typeface="Lato" panose="020F0502020204030203" pitchFamily="34" charset="0"/>
                <a:cs typeface="Lato" panose="020F0502020204030203" pitchFamily="34" charset="0"/>
              </a:rPr>
              <a:t>.</a:t>
            </a:r>
          </a:p>
          <a:p>
            <a:pPr marL="285750" indent="-285750">
              <a:spcAft>
                <a:spcPts val="800"/>
              </a:spcAft>
              <a:buFont typeface="Arial"/>
              <a:buChar char="•"/>
            </a:pPr>
            <a:endParaRPr lang="en-US" sz="1000" dirty="0">
              <a:latin typeface="Lato" panose="020F0502020204030203" pitchFamily="34" charset="0"/>
              <a:ea typeface="Lato" panose="020F0502020204030203" pitchFamily="34" charset="0"/>
              <a:cs typeface="Lato" panose="020F0502020204030203" pitchFamily="34" charset="0"/>
            </a:endParaRPr>
          </a:p>
          <a:p>
            <a:pPr marL="285750" indent="-285750">
              <a:spcAft>
                <a:spcPts val="800"/>
              </a:spcAft>
              <a:buFont typeface="Arial"/>
              <a:buChar char="•"/>
            </a:pPr>
            <a:r>
              <a:rPr lang="en-US" sz="2600" dirty="0">
                <a:effectLst/>
                <a:latin typeface="Lato" panose="020F0502020204030203" pitchFamily="34" charset="0"/>
                <a:ea typeface="Lato" panose="020F0502020204030203" pitchFamily="34" charset="0"/>
                <a:cs typeface="Lato" panose="020F0502020204030203" pitchFamily="34" charset="0"/>
              </a:rPr>
              <a:t>If for emergency reasons you need to have your cell phone nearby, it </a:t>
            </a:r>
            <a:r>
              <a:rPr lang="en-US" sz="2600" dirty="0">
                <a:latin typeface="Lato" panose="020F0502020204030203" pitchFamily="34" charset="0"/>
                <a:ea typeface="Lato" panose="020F0502020204030203" pitchFamily="34" charset="0"/>
                <a:cs typeface="Lato" panose="020F0502020204030203" pitchFamily="34" charset="0"/>
              </a:rPr>
              <a:t>must be placed </a:t>
            </a:r>
            <a:r>
              <a:rPr lang="en-US" sz="2600" dirty="0">
                <a:effectLst/>
                <a:latin typeface="Lato" panose="020F0502020204030203" pitchFamily="34" charset="0"/>
                <a:ea typeface="Lato" panose="020F0502020204030203" pitchFamily="34" charset="0"/>
                <a:cs typeface="Lato" panose="020F0502020204030203" pitchFamily="34" charset="0"/>
              </a:rPr>
              <a:t>on silent.  </a:t>
            </a:r>
          </a:p>
          <a:p>
            <a:pPr marL="285750" indent="-285750">
              <a:spcAft>
                <a:spcPts val="800"/>
              </a:spcAft>
              <a:buFont typeface="Arial"/>
              <a:buChar char="•"/>
            </a:pPr>
            <a:endParaRPr lang="en-US" sz="1000" dirty="0">
              <a:latin typeface="Lato" panose="020F0502020204030203" pitchFamily="34" charset="0"/>
              <a:ea typeface="Lato" panose="020F0502020204030203" pitchFamily="34" charset="0"/>
              <a:cs typeface="Lato" panose="020F0502020204030203" pitchFamily="34" charset="0"/>
            </a:endParaRPr>
          </a:p>
          <a:p>
            <a:pPr marL="285750" indent="-285750">
              <a:spcAft>
                <a:spcPts val="800"/>
              </a:spcAft>
              <a:buFont typeface="Arial"/>
              <a:buChar char="•"/>
            </a:pPr>
            <a:r>
              <a:rPr lang="en-US" sz="2600" dirty="0">
                <a:latin typeface="Lato" panose="020F0502020204030203" pitchFamily="34" charset="0"/>
                <a:ea typeface="Lato" panose="020F0502020204030203" pitchFamily="34" charset="0"/>
                <a:cs typeface="Lato" panose="020F0502020204030203" pitchFamily="34" charset="0"/>
              </a:rPr>
              <a:t>There</a:t>
            </a:r>
            <a:r>
              <a:rPr lang="en-US" sz="2600" dirty="0">
                <a:effectLst/>
                <a:latin typeface="Lato" panose="020F0502020204030203" pitchFamily="34" charset="0"/>
                <a:ea typeface="Lato" panose="020F0502020204030203" pitchFamily="34" charset="0"/>
                <a:cs typeface="Lato" panose="020F0502020204030203" pitchFamily="34" charset="0"/>
              </a:rPr>
              <a:t> </a:t>
            </a:r>
            <a:r>
              <a:rPr lang="en-US" sz="2600" dirty="0">
                <a:latin typeface="Lato" panose="020F0502020204030203" pitchFamily="34" charset="0"/>
                <a:ea typeface="Lato" panose="020F0502020204030203" pitchFamily="34" charset="0"/>
                <a:cs typeface="Lato" panose="020F0502020204030203" pitchFamily="34" charset="0"/>
              </a:rPr>
              <a:t>are </a:t>
            </a:r>
            <a:r>
              <a:rPr lang="en-US" sz="2600" dirty="0">
                <a:effectLst/>
                <a:latin typeface="Lato" panose="020F0502020204030203" pitchFamily="34" charset="0"/>
                <a:ea typeface="Lato" panose="020F0502020204030203" pitchFamily="34" charset="0"/>
                <a:cs typeface="Lato" panose="020F0502020204030203" pitchFamily="34" charset="0"/>
              </a:rPr>
              <a:t>no electrical </a:t>
            </a:r>
            <a:r>
              <a:rPr lang="en-US" sz="2600" dirty="0">
                <a:latin typeface="Lato" panose="020F0502020204030203" pitchFamily="34" charset="0"/>
                <a:ea typeface="Lato" panose="020F0502020204030203" pitchFamily="34" charset="0"/>
                <a:cs typeface="Lato" panose="020F0502020204030203" pitchFamily="34" charset="0"/>
              </a:rPr>
              <a:t>plug-ins, and public internet will not be available during the HOD.</a:t>
            </a:r>
            <a:endParaRPr lang="en-US" sz="260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10888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D2E53-E671-D6B8-6C20-ED44DC6408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1A672D6-9DA4-59A5-CAD1-0C963B27CF9B}"/>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A93AD827-1304-1713-9BB6-A22436E4087F}"/>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E18A4FAA-B409-8ABE-DF3F-ADD0A44C1196}"/>
              </a:ext>
            </a:extLst>
          </p:cNvPr>
          <p:cNvSpPr>
            <a:spLocks noGrp="1"/>
          </p:cNvSpPr>
          <p:nvPr>
            <p:ph type="title"/>
          </p:nvPr>
        </p:nvSpPr>
        <p:spPr>
          <a:xfrm>
            <a:off x="838200" y="485198"/>
            <a:ext cx="10515600" cy="905573"/>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Preparing for the House of Delegates</a:t>
            </a:r>
            <a:endParaRPr lang="en-US" sz="4000" b="1" dirty="0">
              <a:latin typeface="Lato" panose="020F0502020204030203" pitchFamily="34" charset="0"/>
              <a:ea typeface="Lato" panose="020F0502020204030203" pitchFamily="34" charset="0"/>
              <a:cs typeface="Lato" panose="020F0502020204030203" pitchFamily="34" charset="0"/>
            </a:endParaRPr>
          </a:p>
        </p:txBody>
      </p:sp>
      <p:sp>
        <p:nvSpPr>
          <p:cNvPr id="8" name="Content Placeholder 2">
            <a:extLst>
              <a:ext uri="{FF2B5EF4-FFF2-40B4-BE49-F238E27FC236}">
                <a16:creationId xmlns:a16="http://schemas.microsoft.com/office/drawing/2014/main" id="{690DD62C-39EB-554F-1CDF-8C0856DB89D1}"/>
              </a:ext>
            </a:extLst>
          </p:cNvPr>
          <p:cNvSpPr>
            <a:spLocks noGrp="1"/>
          </p:cNvSpPr>
          <p:nvPr>
            <p:ph idx="1"/>
          </p:nvPr>
        </p:nvSpPr>
        <p:spPr>
          <a:xfrm>
            <a:off x="1066800" y="1609005"/>
            <a:ext cx="10058400" cy="3956541"/>
          </a:xfrm>
        </p:spPr>
        <p:txBody>
          <a:bodyPr vert="horz" lIns="0" tIns="45720" rIns="0" bIns="45720" rtlCol="0" anchor="t">
            <a:noAutofit/>
          </a:bodyPr>
          <a:lstStyle/>
          <a:p>
            <a:pPr marL="285750" indent="-285750">
              <a:lnSpc>
                <a:spcPct val="100000"/>
              </a:lnSpc>
              <a:spcBef>
                <a:spcPts val="0"/>
              </a:spcBef>
              <a:spcAft>
                <a:spcPts val="800"/>
              </a:spcAft>
              <a:buFont typeface="Arial,Sans-Serif" panose="020F0502020204030204" pitchFamily="34" charset="0"/>
              <a:buChar char="•"/>
            </a:pPr>
            <a:r>
              <a:rPr lang="en-US" sz="2600" dirty="0">
                <a:solidFill>
                  <a:schemeClr val="tx1"/>
                </a:solidFill>
                <a:latin typeface="Lato" panose="020F0502020204030203" pitchFamily="34" charset="0"/>
                <a:ea typeface="Lato" panose="020F0502020204030203" pitchFamily="34" charset="0"/>
                <a:cs typeface="Lato" panose="020F0502020204030203" pitchFamily="34" charset="0"/>
              </a:rPr>
              <a:t>We encourage you to print the Delegates Packet and AAMA Bylaws or download them to your device prior to leaving home. This will ensure that you have time to thoroughly review the information. There will a limited number of HOD packets printed and available onsite, first come first serve.</a:t>
            </a:r>
          </a:p>
          <a:p>
            <a:pPr marL="285750" indent="-285750">
              <a:lnSpc>
                <a:spcPct val="100000"/>
              </a:lnSpc>
              <a:spcBef>
                <a:spcPts val="0"/>
              </a:spcBef>
              <a:spcAft>
                <a:spcPts val="800"/>
              </a:spcAft>
              <a:buFont typeface="Arial,Sans-Serif" panose="020F0502020204030204" pitchFamily="34" charset="0"/>
              <a:buChar char="•"/>
            </a:pPr>
            <a:endParaRPr lang="en-US" sz="10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spcAft>
                <a:spcPts val="800"/>
              </a:spcAft>
              <a:buFont typeface="Arial,Sans-Serif" panose="020F0502020204030204" pitchFamily="34" charset="0"/>
              <a:buChar char="•"/>
            </a:pPr>
            <a:r>
              <a:rPr lang="en-US" sz="2600" dirty="0">
                <a:solidFill>
                  <a:srgbClr val="000000"/>
                </a:solidFill>
                <a:latin typeface="Lato"/>
                <a:ea typeface="Lato"/>
                <a:cs typeface="Lato"/>
              </a:rPr>
              <a:t>As a reminder, videotaping and recording are not allowed during any of the HOD sessions or events.</a:t>
            </a:r>
            <a:endParaRPr lang="en-US" sz="2600" dirty="0">
              <a:solidFill>
                <a:schemeClr val="tx1"/>
              </a:solidFill>
              <a:latin typeface="Lato"/>
              <a:ea typeface="Lato"/>
              <a:cs typeface="Lato"/>
            </a:endParaRPr>
          </a:p>
        </p:txBody>
      </p:sp>
    </p:spTree>
    <p:extLst>
      <p:ext uri="{BB962C8B-B14F-4D97-AF65-F5344CB8AC3E}">
        <p14:creationId xmlns:p14="http://schemas.microsoft.com/office/powerpoint/2010/main" val="664701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2A42E-2F87-9DE2-9E72-3672441A00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CF80C56-120E-DE27-F192-5EFADB3DB523}"/>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18883C56-17FA-9736-A38C-985DAA45DB0F}"/>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8F96EF1C-1088-8C32-8F49-5106D48DC4FC}"/>
              </a:ext>
            </a:extLst>
          </p:cNvPr>
          <p:cNvSpPr>
            <a:spLocks noGrp="1"/>
          </p:cNvSpPr>
          <p:nvPr>
            <p:ph type="title"/>
          </p:nvPr>
        </p:nvSpPr>
        <p:spPr>
          <a:xfrm>
            <a:off x="838200" y="365125"/>
            <a:ext cx="10515600" cy="905573"/>
          </a:xfrm>
        </p:spPr>
        <p:txBody>
          <a:bodyPr>
            <a:normAutofit/>
          </a:bodyPr>
          <a:lstStyle/>
          <a:p>
            <a:pPr algn="ctr"/>
            <a:r>
              <a:rPr lang="en-US" sz="4000" dirty="0"/>
              <a:t>Preparing for the House of Delegates</a:t>
            </a:r>
            <a:endParaRPr lang="en-US" sz="4000" b="1" dirty="0">
              <a:latin typeface="+mn-lt"/>
            </a:endParaRPr>
          </a:p>
        </p:txBody>
      </p:sp>
      <p:sp>
        <p:nvSpPr>
          <p:cNvPr id="8" name="Content Placeholder 2">
            <a:extLst>
              <a:ext uri="{FF2B5EF4-FFF2-40B4-BE49-F238E27FC236}">
                <a16:creationId xmlns:a16="http://schemas.microsoft.com/office/drawing/2014/main" id="{102A1495-40C6-1FBD-60C9-FFCA13C83A18}"/>
              </a:ext>
            </a:extLst>
          </p:cNvPr>
          <p:cNvSpPr>
            <a:spLocks noGrp="1"/>
          </p:cNvSpPr>
          <p:nvPr>
            <p:ph idx="1"/>
          </p:nvPr>
        </p:nvSpPr>
        <p:spPr>
          <a:xfrm>
            <a:off x="1176765" y="1697705"/>
            <a:ext cx="10166013" cy="3746514"/>
          </a:xfrm>
        </p:spPr>
        <p:txBody>
          <a:bodyPr vert="horz" lIns="0" tIns="45720" rIns="0" bIns="45720" rtlCol="0" anchor="t">
            <a:normAutofit/>
          </a:bodyPr>
          <a:lstStyle/>
          <a:p>
            <a:pPr marL="285750" indent="-285750">
              <a:lnSpc>
                <a:spcPct val="100000"/>
              </a:lnSpc>
              <a:spcBef>
                <a:spcPts val="0"/>
              </a:spcBef>
              <a:spcAft>
                <a:spcPts val="80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The pages will be asked to monitor electronic device use. </a:t>
            </a:r>
          </a:p>
          <a:p>
            <a:pPr marL="285750" indent="-285750">
              <a:lnSpc>
                <a:spcPct val="100000"/>
              </a:lnSpc>
              <a:spcBef>
                <a:spcPts val="0"/>
              </a:spcBef>
              <a:spcAft>
                <a:spcPts val="800"/>
              </a:spcAft>
              <a:buFont typeface="Arial,Sans-Serif" panose="020F0502020204030204" pitchFamily="34" charset="0"/>
              <a:buChar char="•"/>
            </a:pPr>
            <a:endParaRPr lang="en-US" sz="10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spcAft>
                <a:spcPts val="800"/>
              </a:spcAft>
              <a:buFont typeface="Arial,Sans-Serif" panose="020F0502020204030204" pitchFamily="34" charset="0"/>
              <a:buChar char="•"/>
            </a:pPr>
            <a:r>
              <a:rPr lang="en-US" sz="2600" dirty="0">
                <a:solidFill>
                  <a:schemeClr val="tx1"/>
                </a:solidFill>
                <a:latin typeface="Lato" panose="020F0502020204030203" pitchFamily="34" charset="0"/>
                <a:ea typeface="Lato" panose="020F0502020204030203" pitchFamily="34" charset="0"/>
                <a:cs typeface="Lato" panose="020F0502020204030203" pitchFamily="34" charset="0"/>
              </a:rPr>
              <a:t>Pages will be available to deliver notes to individuals during the HOD. The individual name and state society or office held must be on the outside of the note.  Tell the page if a response is requested.</a:t>
            </a:r>
          </a:p>
        </p:txBody>
      </p:sp>
    </p:spTree>
    <p:extLst>
      <p:ext uri="{BB962C8B-B14F-4D97-AF65-F5344CB8AC3E}">
        <p14:creationId xmlns:p14="http://schemas.microsoft.com/office/powerpoint/2010/main" val="674214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CD09C-C20D-F52B-54C7-6E92E1FBB29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AA8DAC7-A9C1-AF67-396C-40FC37F96F40}"/>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628D3A45-4BFA-93AC-AFCF-622840D43970}"/>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33F14F34-1E35-D012-2C3B-54820C60CD9F}"/>
              </a:ext>
            </a:extLst>
          </p:cNvPr>
          <p:cNvSpPr>
            <a:spLocks noGrp="1"/>
          </p:cNvSpPr>
          <p:nvPr>
            <p:ph type="title"/>
          </p:nvPr>
        </p:nvSpPr>
        <p:spPr>
          <a:xfrm>
            <a:off x="838200" y="346120"/>
            <a:ext cx="10515600" cy="1094549"/>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House of Delegates – Best Practices</a:t>
            </a:r>
          </a:p>
        </p:txBody>
      </p:sp>
      <p:sp>
        <p:nvSpPr>
          <p:cNvPr id="8" name="TextBox 7">
            <a:extLst>
              <a:ext uri="{FF2B5EF4-FFF2-40B4-BE49-F238E27FC236}">
                <a16:creationId xmlns:a16="http://schemas.microsoft.com/office/drawing/2014/main" id="{01137ECB-2017-B111-C173-A8784C857EF6}"/>
              </a:ext>
            </a:extLst>
          </p:cNvPr>
          <p:cNvSpPr txBox="1"/>
          <p:nvPr/>
        </p:nvSpPr>
        <p:spPr>
          <a:xfrm>
            <a:off x="726541" y="1583163"/>
            <a:ext cx="10641636" cy="4647426"/>
          </a:xfrm>
          <a:prstGeom prst="rect">
            <a:avLst/>
          </a:prstGeom>
          <a:noFill/>
        </p:spPr>
        <p:txBody>
          <a:bodyPr wrap="square" lIns="91440" tIns="45720" rIns="91440" bIns="45720" rtlCol="0" anchor="t">
            <a:spAutoFit/>
          </a:bodyPr>
          <a:lstStyle/>
          <a:p>
            <a:pPr marL="0" marR="0" algn="l">
              <a:spcBef>
                <a:spcPts val="0"/>
              </a:spcBef>
              <a:spcAft>
                <a:spcPts val="0"/>
              </a:spcAft>
            </a:pPr>
            <a:endParaRPr lang="en-US" dirty="0">
              <a:solidFill>
                <a:srgbClr val="000000"/>
              </a:solidFill>
              <a:latin typeface="+mj-lt"/>
              <a:ea typeface="Times New Roman" panose="02020603050405020304" pitchFamily="18" charset="0"/>
              <a:cs typeface="Times New Roman" panose="02020603050405020304" pitchFamily="18" charset="0"/>
            </a:endParaRPr>
          </a:p>
          <a:p>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Best practice is to come prepared by </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having read the</a:t>
            </a: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 entire delegates </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packet and highlight</a:t>
            </a: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 any areas you</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 question</a:t>
            </a: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a:t>
            </a:r>
          </a:p>
          <a:p>
            <a:pPr marL="0" marR="0">
              <a:spcBef>
                <a:spcPts val="0"/>
              </a:spcBef>
              <a:spcAft>
                <a:spcPts val="0"/>
              </a:spcAft>
            </a:pPr>
            <a:endParaRPr lang="en-US" sz="2600" dirty="0">
              <a:solidFill>
                <a:srgbClr val="000000"/>
              </a:solidFill>
              <a:latin typeface="Lato" panose="020F0502020204030203" pitchFamily="34" charset="0"/>
              <a:ea typeface="Lato" panose="020F0502020204030203" pitchFamily="34" charset="0"/>
              <a:cs typeface="Lato" panose="020F0502020204030203" pitchFamily="34" charset="0"/>
            </a:endParaRPr>
          </a:p>
          <a:p>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States may want to meet prior to the House of Delegates to review candidates,</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 </a:t>
            </a: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proposed bylaw amendments or anything else in the packet to discuss as a group</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  Have questions prepared in writing for each candidate and issues of concern to discuss during the reference committee hearings. </a:t>
            </a:r>
            <a:r>
              <a:rPr lang="en-US" sz="3200" b="1" dirty="0">
                <a:solidFill>
                  <a:srgbClr val="000000"/>
                </a:solidFill>
                <a:latin typeface="+mj-lt"/>
                <a:ea typeface="Times New Roman" panose="02020603050405020304" pitchFamily="18" charset="0"/>
                <a:cs typeface="Times New Roman"/>
              </a:rPr>
              <a:t> </a:t>
            </a:r>
            <a:endParaRPr lang="en-US" sz="3200" b="1" dirty="0">
              <a:solidFill>
                <a:srgbClr val="000000"/>
              </a:solidFill>
              <a:effectLst/>
              <a:latin typeface="+mj-lt"/>
              <a:ea typeface="Times New Roman" panose="02020603050405020304" pitchFamily="18" charset="0"/>
              <a:cs typeface="Times New Roman" panose="02020603050405020304" pitchFamily="18" charset="0"/>
            </a:endParaRPr>
          </a:p>
          <a:p>
            <a:pPr marL="0" marR="0">
              <a:spcBef>
                <a:spcPts val="0"/>
              </a:spcBef>
              <a:spcAft>
                <a:spcPts val="0"/>
              </a:spcAft>
            </a:pPr>
            <a:endParaRPr lang="en-US" sz="3200" b="1" dirty="0">
              <a:solidFill>
                <a:srgbClr val="000000"/>
              </a:solidFill>
              <a:latin typeface="+mj-lt"/>
              <a:ea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7889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843AB-00A8-D360-DB7F-AA0EC5DC239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72368CD-697A-2FDB-694C-33B06864DE11}"/>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9E4558DB-C7B8-9A3D-A1C1-011BAC3BE64B}"/>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DFED13AC-F980-B3A2-17FC-7C9F0E3F5109}"/>
              </a:ext>
            </a:extLst>
          </p:cNvPr>
          <p:cNvSpPr>
            <a:spLocks noGrp="1"/>
          </p:cNvSpPr>
          <p:nvPr>
            <p:ph type="title"/>
          </p:nvPr>
        </p:nvSpPr>
        <p:spPr>
          <a:xfrm>
            <a:off x="838200" y="365125"/>
            <a:ext cx="10515600" cy="950977"/>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House of Delegates – Best Practices</a:t>
            </a:r>
            <a:endParaRPr lang="en-US" sz="4000" b="1" dirty="0">
              <a:latin typeface="Lato" panose="020F0502020204030203" pitchFamily="34" charset="0"/>
              <a:ea typeface="Lato" panose="020F0502020204030203" pitchFamily="34" charset="0"/>
              <a:cs typeface="Lato" panose="020F0502020204030203" pitchFamily="34" charset="0"/>
            </a:endParaRPr>
          </a:p>
        </p:txBody>
      </p:sp>
      <p:sp>
        <p:nvSpPr>
          <p:cNvPr id="8" name="Content Placeholder 2">
            <a:extLst>
              <a:ext uri="{FF2B5EF4-FFF2-40B4-BE49-F238E27FC236}">
                <a16:creationId xmlns:a16="http://schemas.microsoft.com/office/drawing/2014/main" id="{0C003BE0-704D-B369-4FF5-CE9F88D5045D}"/>
              </a:ext>
            </a:extLst>
          </p:cNvPr>
          <p:cNvSpPr>
            <a:spLocks noGrp="1"/>
          </p:cNvSpPr>
          <p:nvPr>
            <p:ph idx="1"/>
          </p:nvPr>
        </p:nvSpPr>
        <p:spPr>
          <a:xfrm>
            <a:off x="866737" y="1601090"/>
            <a:ext cx="10235372" cy="3760891"/>
          </a:xfrm>
        </p:spPr>
        <p:txBody>
          <a:bodyPr vert="horz" lIns="0" tIns="45720" rIns="0" bIns="45720" rtlCol="0" anchor="t">
            <a:normAutofit/>
          </a:bodyPr>
          <a:lstStyle/>
          <a:p>
            <a:pPr>
              <a:lnSpc>
                <a:spcPct val="100000"/>
              </a:lnSpc>
              <a:spcBef>
                <a:spcPts val="0"/>
              </a:spcBef>
              <a:spcAft>
                <a:spcPts val="0"/>
              </a:spcAft>
            </a:pPr>
            <a:r>
              <a:rPr lang="en-US" dirty="0">
                <a:solidFill>
                  <a:srgbClr val="000000"/>
                </a:solidFill>
                <a:latin typeface="Lato" panose="020F0502020204030203" pitchFamily="34" charset="0"/>
                <a:ea typeface="Lato" panose="020F0502020204030203" pitchFamily="34" charset="0"/>
                <a:cs typeface="Lato" panose="020F0502020204030203" pitchFamily="34" charset="0"/>
              </a:rPr>
              <a:t>Meet the Candidates and Reference Committee Meetings will be held prior to the second session of the HOD.  We encourage all Delegates and Alternates to attend and participate.</a:t>
            </a:r>
          </a:p>
          <a:p>
            <a:pPr>
              <a:lnSpc>
                <a:spcPct val="100000"/>
              </a:lnSpc>
              <a:spcBef>
                <a:spcPts val="0"/>
              </a:spcBef>
              <a:spcAft>
                <a:spcPts val="0"/>
              </a:spcAft>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nSpc>
                <a:spcPct val="100000"/>
              </a:lnSpc>
              <a:spcBef>
                <a:spcPts val="0"/>
              </a:spcBef>
              <a:spcAft>
                <a:spcPts val="0"/>
              </a:spcAft>
            </a:pPr>
            <a:r>
              <a:rPr lang="en-US" dirty="0">
                <a:solidFill>
                  <a:srgbClr val="000000"/>
                </a:solidFill>
                <a:latin typeface="Lato" panose="020F0502020204030203" pitchFamily="34" charset="0"/>
                <a:ea typeface="Lato" panose="020F0502020204030203" pitchFamily="34" charset="0"/>
                <a:cs typeface="Lato" panose="020F0502020204030203" pitchFamily="34" charset="0"/>
              </a:rPr>
              <a:t>Actively participate in the reference committee hearings.  Formulate your own thoughts and opinions based upon what you hear and understand.  Keep these thoughts in mind.</a:t>
            </a:r>
          </a:p>
          <a:p>
            <a:endParaRPr lang="en-US" dirty="0"/>
          </a:p>
        </p:txBody>
      </p:sp>
    </p:spTree>
    <p:extLst>
      <p:ext uri="{BB962C8B-B14F-4D97-AF65-F5344CB8AC3E}">
        <p14:creationId xmlns:p14="http://schemas.microsoft.com/office/powerpoint/2010/main" val="2883155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76F64D-C33B-F5C4-8E8E-4E2C673B838C}"/>
              </a:ext>
            </a:extLst>
          </p:cNvPr>
          <p:cNvSpPr>
            <a:spLocks noGrp="1" noRot="1" noMove="1" noResize="1" noEditPoints="1" noAdjustHandles="1" noChangeArrowheads="1" noChangeShapeType="1"/>
          </p:cNvSpPr>
          <p:nvPr/>
        </p:nvSpPr>
        <p:spPr>
          <a:xfrm>
            <a:off x="0" y="5907024"/>
            <a:ext cx="12192000" cy="950976"/>
          </a:xfrm>
          <a:prstGeom prst="rect">
            <a:avLst/>
          </a:prstGeom>
          <a:solidFill>
            <a:srgbClr val="105F80"/>
          </a:solidFill>
          <a:ln>
            <a:solidFill>
              <a:srgbClr val="105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93E2113A-CE54-4F2F-006F-8D2A4F4520FB}"/>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9" name="TextBox 8">
            <a:extLst>
              <a:ext uri="{FF2B5EF4-FFF2-40B4-BE49-F238E27FC236}">
                <a16:creationId xmlns:a16="http://schemas.microsoft.com/office/drawing/2014/main" id="{5DF7F92F-01D9-F5A8-7B3E-4BA3CDAB7162}"/>
              </a:ext>
            </a:extLst>
          </p:cNvPr>
          <p:cNvSpPr txBox="1"/>
          <p:nvPr/>
        </p:nvSpPr>
        <p:spPr>
          <a:xfrm>
            <a:off x="868194" y="3753803"/>
            <a:ext cx="2036368" cy="923330"/>
          </a:xfrm>
          <a:prstGeom prst="rect">
            <a:avLst/>
          </a:prstGeom>
          <a:noFill/>
        </p:spPr>
        <p:txBody>
          <a:bodyPr wrap="square" rtlCol="0">
            <a:spAutoFit/>
          </a:bodyPr>
          <a:lstStyle/>
          <a:p>
            <a:pPr algn="ctr"/>
            <a:r>
              <a:rPr lang="en-US" dirty="0">
                <a:solidFill>
                  <a:schemeClr val="bg1"/>
                </a:solidFill>
                <a:latin typeface="Lato Black" panose="020F0502020204030203" pitchFamily="34" charset="0"/>
                <a:ea typeface="Lato Medium" panose="020F0502020204030203" pitchFamily="34" charset="0"/>
                <a:cs typeface="Lato Medium" panose="020F0502020204030203" pitchFamily="34" charset="0"/>
              </a:rPr>
              <a:t>DARK GREY</a:t>
            </a:r>
          </a:p>
          <a:p>
            <a:pPr algn="ct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R: 51 G: 63 B: 76</a:t>
            </a:r>
          </a:p>
          <a:p>
            <a:pPr algn="ctr"/>
            <a:r>
              <a:rPr lang="en-US"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#333F4C</a:t>
            </a:r>
          </a:p>
        </p:txBody>
      </p:sp>
      <p:sp>
        <p:nvSpPr>
          <p:cNvPr id="14" name="TextBox 13">
            <a:extLst>
              <a:ext uri="{FF2B5EF4-FFF2-40B4-BE49-F238E27FC236}">
                <a16:creationId xmlns:a16="http://schemas.microsoft.com/office/drawing/2014/main" id="{D0A31B26-072C-8E2C-10DA-0BF94D432F8F}"/>
              </a:ext>
            </a:extLst>
          </p:cNvPr>
          <p:cNvSpPr txBox="1"/>
          <p:nvPr/>
        </p:nvSpPr>
        <p:spPr>
          <a:xfrm>
            <a:off x="1975231" y="4919271"/>
            <a:ext cx="3017371" cy="584775"/>
          </a:xfrm>
          <a:prstGeom prst="rect">
            <a:avLst/>
          </a:prstGeom>
          <a:noFill/>
        </p:spPr>
        <p:txBody>
          <a:bodyPr wrap="square" lIns="91440" tIns="45720" rIns="91440" bIns="45720" rtlCol="0" anchor="t">
            <a:spAutoFit/>
          </a:bodyPr>
          <a:lstStyle/>
          <a:p>
            <a:pPr algn="ctr"/>
            <a:r>
              <a:rPr lang="en-US" sz="1600" b="1" dirty="0">
                <a:latin typeface="Lato" panose="020F0502020204030203" pitchFamily="34" charset="0"/>
                <a:ea typeface="Lato" panose="020F0502020204030203" pitchFamily="34" charset="0"/>
                <a:cs typeface="Lato" panose="020F0502020204030203" pitchFamily="34" charset="0"/>
              </a:rPr>
              <a:t>Jane Seelig, CMA-A (AAMA)</a:t>
            </a:r>
            <a:endParaRPr lang="en-US" dirty="0">
              <a:latin typeface="Lato" panose="020F0502020204030203" pitchFamily="34" charset="0"/>
              <a:ea typeface="Lato" panose="020F0502020204030203" pitchFamily="34" charset="0"/>
              <a:cs typeface="Lato" panose="020F0502020204030203" pitchFamily="34" charset="0"/>
            </a:endParaRPr>
          </a:p>
          <a:p>
            <a:pPr algn="ctr"/>
            <a:r>
              <a:rPr lang="en-US" sz="1600" b="1" dirty="0">
                <a:latin typeface="Lato" panose="020F0502020204030203" pitchFamily="34" charset="0"/>
                <a:ea typeface="Lato" panose="020F0502020204030203" pitchFamily="34" charset="0"/>
                <a:cs typeface="Lato" panose="020F0502020204030203" pitchFamily="34" charset="0"/>
              </a:rPr>
              <a:t>Speaker </a:t>
            </a:r>
          </a:p>
        </p:txBody>
      </p:sp>
      <p:sp>
        <p:nvSpPr>
          <p:cNvPr id="15" name="TextBox 14">
            <a:extLst>
              <a:ext uri="{FF2B5EF4-FFF2-40B4-BE49-F238E27FC236}">
                <a16:creationId xmlns:a16="http://schemas.microsoft.com/office/drawing/2014/main" id="{781B7C81-E9EB-3D01-87DF-2E28D2DCAD0D}"/>
              </a:ext>
            </a:extLst>
          </p:cNvPr>
          <p:cNvSpPr txBox="1"/>
          <p:nvPr/>
        </p:nvSpPr>
        <p:spPr>
          <a:xfrm>
            <a:off x="6859471" y="4862606"/>
            <a:ext cx="3635606" cy="584775"/>
          </a:xfrm>
          <a:prstGeom prst="rect">
            <a:avLst/>
          </a:prstGeom>
          <a:noFill/>
        </p:spPr>
        <p:txBody>
          <a:bodyPr wrap="square" lIns="91440" tIns="45720" rIns="91440" bIns="45720" rtlCol="0" anchor="t">
            <a:spAutoFit/>
          </a:bodyPr>
          <a:lstStyle/>
          <a:p>
            <a:pPr algn="ctr"/>
            <a:r>
              <a:rPr lang="en-US" sz="1600" b="1" dirty="0">
                <a:latin typeface="Lato" panose="020F0502020204030203" pitchFamily="34" charset="0"/>
                <a:ea typeface="Lato" panose="020F0502020204030203" pitchFamily="34" charset="0"/>
                <a:cs typeface="Lato" panose="020F0502020204030203" pitchFamily="34" charset="0"/>
              </a:rPr>
              <a:t>Claire Houghton, CMA (AAMA) </a:t>
            </a:r>
          </a:p>
          <a:p>
            <a:pPr algn="ctr"/>
            <a:r>
              <a:rPr lang="en-US" sz="1600" b="1" dirty="0">
                <a:latin typeface="Lato" panose="020F0502020204030203" pitchFamily="34" charset="0"/>
                <a:ea typeface="Lato" panose="020F0502020204030203" pitchFamily="34" charset="0"/>
                <a:cs typeface="Lato" panose="020F0502020204030203" pitchFamily="34" charset="0"/>
              </a:rPr>
              <a:t>Vice Speaker</a:t>
            </a:r>
          </a:p>
        </p:txBody>
      </p:sp>
      <p:pic>
        <p:nvPicPr>
          <p:cNvPr id="17" name="Picture 16" descr="A person with glasses smiling&#10;&#10;AI-generated content may be incorrect.">
            <a:extLst>
              <a:ext uri="{FF2B5EF4-FFF2-40B4-BE49-F238E27FC236}">
                <a16:creationId xmlns:a16="http://schemas.microsoft.com/office/drawing/2014/main" id="{1C0465FD-FC21-30B8-5D05-0AE9A35FB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371" y="976183"/>
            <a:ext cx="2715398" cy="3620530"/>
          </a:xfrm>
          <a:prstGeom prst="rect">
            <a:avLst/>
          </a:prstGeom>
          <a:ln cap="sq">
            <a:solidFill>
              <a:schemeClr val="tx1"/>
            </a:solidFill>
          </a:ln>
        </p:spPr>
      </p:pic>
      <p:pic>
        <p:nvPicPr>
          <p:cNvPr id="19" name="Picture 18" descr="A person with blonde hair wearing glasses&#10;&#10;AI-generated content may be incorrect.">
            <a:extLst>
              <a:ext uri="{FF2B5EF4-FFF2-40B4-BE49-F238E27FC236}">
                <a16:creationId xmlns:a16="http://schemas.microsoft.com/office/drawing/2014/main" id="{F805C417-6D35-F249-06EC-D7AE04F21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1773" y="902043"/>
            <a:ext cx="2771003" cy="3694670"/>
          </a:xfrm>
          <a:prstGeom prst="rect">
            <a:avLst/>
          </a:prstGeom>
          <a:ln cap="sq">
            <a:solidFill>
              <a:schemeClr val="tx1"/>
            </a:solidFill>
          </a:ln>
        </p:spPr>
      </p:pic>
    </p:spTree>
    <p:extLst>
      <p:ext uri="{BB962C8B-B14F-4D97-AF65-F5344CB8AC3E}">
        <p14:creationId xmlns:p14="http://schemas.microsoft.com/office/powerpoint/2010/main" val="2185201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A3B5E-5941-5A52-6F3A-DD609472DEB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71C7FF2-7638-4262-DA0C-825EF57E96EB}"/>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69471B02-C9E6-E217-5B9B-4717CD28501E}"/>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D5E9133D-6C09-2F52-3270-863AB24D4489}"/>
              </a:ext>
            </a:extLst>
          </p:cNvPr>
          <p:cNvSpPr>
            <a:spLocks noGrp="1"/>
          </p:cNvSpPr>
          <p:nvPr>
            <p:ph type="title"/>
          </p:nvPr>
        </p:nvSpPr>
        <p:spPr>
          <a:xfrm>
            <a:off x="838200" y="365125"/>
            <a:ext cx="10515600" cy="1048067"/>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House of Delegates – Best Practices</a:t>
            </a:r>
            <a:endParaRPr lang="en-US" sz="4000" b="1" dirty="0">
              <a:latin typeface="Lato" panose="020F0502020204030203" pitchFamily="34" charset="0"/>
              <a:ea typeface="Lato" panose="020F0502020204030203" pitchFamily="34" charset="0"/>
              <a:cs typeface="Lato" panose="020F0502020204030203" pitchFamily="34" charset="0"/>
            </a:endParaRPr>
          </a:p>
        </p:txBody>
      </p:sp>
      <p:sp>
        <p:nvSpPr>
          <p:cNvPr id="8" name="Content Placeholder 2">
            <a:extLst>
              <a:ext uri="{FF2B5EF4-FFF2-40B4-BE49-F238E27FC236}">
                <a16:creationId xmlns:a16="http://schemas.microsoft.com/office/drawing/2014/main" id="{CFD3CFE4-951B-238F-7832-F3F615812153}"/>
              </a:ext>
            </a:extLst>
          </p:cNvPr>
          <p:cNvSpPr>
            <a:spLocks noGrp="1"/>
          </p:cNvSpPr>
          <p:nvPr>
            <p:ph idx="1"/>
          </p:nvPr>
        </p:nvSpPr>
        <p:spPr>
          <a:xfrm>
            <a:off x="1203036" y="1548554"/>
            <a:ext cx="10058400" cy="3760891"/>
          </a:xfrm>
        </p:spPr>
        <p:txBody>
          <a:bodyPr vert="horz" lIns="0" tIns="45720" rIns="0" bIns="45720" rtlCol="0" anchor="t">
            <a:normAutofit/>
          </a:bodyPr>
          <a:lstStyle/>
          <a:p>
            <a:pPr marL="0" indent="0">
              <a:lnSpc>
                <a:spcPct val="100000"/>
              </a:lnSpc>
              <a:spcBef>
                <a:spcPts val="0"/>
              </a:spcBef>
              <a:buNone/>
            </a:pPr>
            <a:r>
              <a:rPr lang="en-US" dirty="0">
                <a:latin typeface="Lato" panose="020F0502020204030203" pitchFamily="34" charset="0"/>
                <a:ea typeface="Lato" panose="020F0502020204030203" pitchFamily="34" charset="0"/>
                <a:cs typeface="Lato" panose="020F0502020204030203" pitchFamily="34" charset="0"/>
              </a:rPr>
              <a:t>1. Don't be afraid to ask questions. Someone else in the room may have the same question.</a:t>
            </a:r>
          </a:p>
          <a:p>
            <a:pPr marL="0" indent="0">
              <a:lnSpc>
                <a:spcPct val="100000"/>
              </a:lnSpc>
              <a:spcBef>
                <a:spcPts val="0"/>
              </a:spcBef>
              <a:buNone/>
            </a:pPr>
            <a:endParaRPr lang="en-US" sz="100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dirty="0">
                <a:latin typeface="Lato" panose="020F0502020204030203" pitchFamily="34" charset="0"/>
                <a:ea typeface="Lato" panose="020F0502020204030203" pitchFamily="34" charset="0"/>
                <a:cs typeface="Lato" panose="020F0502020204030203" pitchFamily="34" charset="0"/>
              </a:rPr>
              <a:t>2. Out of conflict come change, which is progress.</a:t>
            </a:r>
          </a:p>
          <a:p>
            <a:pPr marL="0" indent="0">
              <a:buNone/>
            </a:pPr>
            <a:endParaRPr lang="en-US" sz="100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spcBef>
                <a:spcPts val="0"/>
              </a:spcBef>
              <a:buNone/>
            </a:pPr>
            <a:r>
              <a:rPr lang="en-US" dirty="0">
                <a:latin typeface="Lato" panose="020F0502020204030203" pitchFamily="34" charset="0"/>
                <a:ea typeface="Lato" panose="020F0502020204030203" pitchFamily="34" charset="0"/>
                <a:cs typeface="Lato" panose="020F0502020204030203" pitchFamily="34" charset="0"/>
              </a:rPr>
              <a:t>3. Communicate with respect - the problem may not be the problem, but it may be an attitude about the problem.</a:t>
            </a:r>
          </a:p>
          <a:p>
            <a:pPr marL="0" indent="0">
              <a:lnSpc>
                <a:spcPct val="100000"/>
              </a:lnSpc>
              <a:spcBef>
                <a:spcPts val="0"/>
              </a:spcBef>
              <a:buNone/>
            </a:pPr>
            <a:endParaRPr lang="en-US" sz="100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dirty="0">
                <a:latin typeface="Lato" panose="020F0502020204030203" pitchFamily="34" charset="0"/>
                <a:ea typeface="Lato" panose="020F0502020204030203" pitchFamily="34" charset="0"/>
                <a:cs typeface="Lato" panose="020F0502020204030203" pitchFamily="34" charset="0"/>
              </a:rPr>
              <a:t>4. Listen to hear, not respond.</a:t>
            </a:r>
          </a:p>
          <a:p>
            <a:pPr marL="0" indent="0">
              <a:buNone/>
            </a:pPr>
            <a:endParaRPr lang="en-US" sz="3600" b="1" dirty="0">
              <a:latin typeface="Georgia Pro Cond Light"/>
            </a:endParaRPr>
          </a:p>
        </p:txBody>
      </p:sp>
    </p:spTree>
    <p:extLst>
      <p:ext uri="{BB962C8B-B14F-4D97-AF65-F5344CB8AC3E}">
        <p14:creationId xmlns:p14="http://schemas.microsoft.com/office/powerpoint/2010/main" val="3605396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79CE6-334D-FB4D-8021-4F7893330DA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ADDFB74-5260-4DC1-C406-F15409F3C950}"/>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F66BAF75-38D8-933D-E7D6-098F07F40E0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0A7466C7-0F02-F10A-56EB-D7FF09B639D0}"/>
              </a:ext>
            </a:extLst>
          </p:cNvPr>
          <p:cNvSpPr>
            <a:spLocks noGrp="1"/>
          </p:cNvSpPr>
          <p:nvPr>
            <p:ph type="title"/>
          </p:nvPr>
        </p:nvSpPr>
        <p:spPr>
          <a:xfrm>
            <a:off x="838200" y="203200"/>
            <a:ext cx="10515600" cy="849746"/>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–Committees</a:t>
            </a:r>
            <a:br>
              <a:rPr lang="en-US" dirty="0"/>
            </a:br>
            <a:endParaRPr lang="en-US" b="1" dirty="0">
              <a:latin typeface="+mn-lt"/>
            </a:endParaRPr>
          </a:p>
        </p:txBody>
      </p:sp>
      <p:sp>
        <p:nvSpPr>
          <p:cNvPr id="8" name="TextBox 7">
            <a:extLst>
              <a:ext uri="{FF2B5EF4-FFF2-40B4-BE49-F238E27FC236}">
                <a16:creationId xmlns:a16="http://schemas.microsoft.com/office/drawing/2014/main" id="{43FCB1C2-37C5-CEDB-9058-90B0EB728438}"/>
              </a:ext>
            </a:extLst>
          </p:cNvPr>
          <p:cNvSpPr txBox="1"/>
          <p:nvPr/>
        </p:nvSpPr>
        <p:spPr>
          <a:xfrm>
            <a:off x="669636" y="1052946"/>
            <a:ext cx="10852727" cy="5232202"/>
          </a:xfrm>
          <a:prstGeom prst="rect">
            <a:avLst/>
          </a:prstGeom>
          <a:noFill/>
        </p:spPr>
        <p:txBody>
          <a:bodyPr wrap="square" lIns="91440" tIns="45720" rIns="91440" bIns="45720" rtlCol="0" anchor="t">
            <a:spAutoFit/>
          </a:bodyPr>
          <a:lstStyle/>
          <a:p>
            <a:r>
              <a:rPr lang="en-US" sz="2400" dirty="0">
                <a:latin typeface="Lato" panose="020F0502020204030203" pitchFamily="34" charset="0"/>
                <a:ea typeface="Lato" panose="020F0502020204030203" pitchFamily="34" charset="0"/>
                <a:cs typeface="Lato" panose="020F0502020204030203" pitchFamily="34" charset="0"/>
              </a:rPr>
              <a:t>Several committees are appointed by the Speaker and Vice Speaker prior to the conference and provided an orientation like this one.</a:t>
            </a:r>
          </a:p>
          <a:p>
            <a:endParaRPr lang="en-US" sz="1000" dirty="0">
              <a:latin typeface="Lato" panose="020F0502020204030203" pitchFamily="34" charset="0"/>
              <a:ea typeface="Lato" panose="020F0502020204030203" pitchFamily="34" charset="0"/>
              <a:cs typeface="Lato" panose="020F0502020204030203" pitchFamily="34" charset="0"/>
            </a:endParaRPr>
          </a:p>
          <a:p>
            <a:pPr marL="0" marR="0" algn="l">
              <a:spcBef>
                <a:spcPts val="0"/>
              </a:spcBef>
              <a:spcAft>
                <a:spcPts val="0"/>
              </a:spcAft>
            </a:pPr>
            <a:r>
              <a:rPr lang="en-US" sz="2400" dirty="0">
                <a:effectLst/>
                <a:latin typeface="Lato" panose="020F0502020204030203" pitchFamily="34" charset="0"/>
                <a:ea typeface="Lato" panose="020F0502020204030203" pitchFamily="34" charset="0"/>
                <a:cs typeface="Lato" panose="020F0502020204030203" pitchFamily="34" charset="0"/>
              </a:rPr>
              <a:t>Credentials Committee:</a:t>
            </a:r>
          </a:p>
          <a:p>
            <a:pPr marL="0" marR="0" algn="l">
              <a:spcBef>
                <a:spcPts val="0"/>
              </a:spcBef>
              <a:spcAft>
                <a:spcPts val="0"/>
              </a:spcAft>
            </a:pPr>
            <a:endParaRPr lang="en-US" sz="1000" dirty="0">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US" sz="2300" dirty="0">
                <a:solidFill>
                  <a:srgbClr val="000000"/>
                </a:solidFill>
                <a:effectLst/>
                <a:latin typeface="Lato" panose="020F0502020204030203" pitchFamily="34" charset="0"/>
                <a:ea typeface="Lato" panose="020F0502020204030203" pitchFamily="34" charset="0"/>
                <a:cs typeface="Lato" panose="020F0502020204030203" pitchFamily="34" charset="0"/>
              </a:rPr>
              <a:t>Members are chosen from members attending the conference without any other responsibilities (e.g., delegate, alternate delegate, or educational board chair).</a:t>
            </a:r>
            <a:r>
              <a:rPr lang="en-US" sz="2300" dirty="0">
                <a:solidFill>
                  <a:srgbClr val="000000"/>
                </a:solidFill>
                <a:latin typeface="Lato" panose="020F0502020204030203" pitchFamily="34" charset="0"/>
                <a:ea typeface="Lato" panose="020F0502020204030203" pitchFamily="34" charset="0"/>
                <a:cs typeface="Lato" panose="020F0502020204030203" pitchFamily="34" charset="0"/>
              </a:rPr>
              <a:t> </a:t>
            </a:r>
          </a:p>
          <a:p>
            <a:pPr marL="742950" lvl="1" indent="-285750">
              <a:buFont typeface="Arial" panose="020B0604020202020204" pitchFamily="34" charset="0"/>
              <a:buChar char="•"/>
            </a:pPr>
            <a:endParaRPr lang="en-US" sz="10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US" sz="2300" dirty="0">
                <a:solidFill>
                  <a:srgbClr val="000000"/>
                </a:solidFill>
                <a:latin typeface="Lato" panose="020F0502020204030203" pitchFamily="34" charset="0"/>
                <a:ea typeface="Lato" panose="020F0502020204030203" pitchFamily="34" charset="0"/>
                <a:cs typeface="Lato" panose="020F0502020204030203" pitchFamily="34" charset="0"/>
              </a:rPr>
              <a:t>A Chair and </a:t>
            </a:r>
            <a:r>
              <a:rPr lang="en-US" sz="2300" dirty="0">
                <a:solidFill>
                  <a:srgbClr val="000000"/>
                </a:solidFill>
                <a:effectLst/>
                <a:latin typeface="Lato" panose="020F0502020204030203" pitchFamily="34" charset="0"/>
                <a:ea typeface="Lato" panose="020F0502020204030203" pitchFamily="34" charset="0"/>
                <a:cs typeface="Lato" panose="020F0502020204030203" pitchFamily="34" charset="0"/>
              </a:rPr>
              <a:t>at least</a:t>
            </a:r>
            <a:r>
              <a:rPr lang="en-US" sz="2300" dirty="0">
                <a:solidFill>
                  <a:srgbClr val="000000"/>
                </a:solidFill>
                <a:latin typeface="Lato" panose="020F0502020204030203" pitchFamily="34" charset="0"/>
                <a:ea typeface="Lato" panose="020F0502020204030203" pitchFamily="34" charset="0"/>
                <a:cs typeface="Lato" panose="020F0502020204030203" pitchFamily="34" charset="0"/>
              </a:rPr>
              <a:t> four</a:t>
            </a:r>
            <a:r>
              <a:rPr lang="en-US" sz="2300" dirty="0">
                <a:solidFill>
                  <a:srgbClr val="000000"/>
                </a:solidFill>
                <a:effectLst/>
                <a:latin typeface="Lato" panose="020F0502020204030203" pitchFamily="34" charset="0"/>
                <a:ea typeface="Lato" panose="020F0502020204030203" pitchFamily="34" charset="0"/>
                <a:cs typeface="Lato" panose="020F0502020204030203" pitchFamily="34" charset="0"/>
              </a:rPr>
              <a:t> members</a:t>
            </a:r>
            <a:r>
              <a:rPr lang="en-US" sz="2300" dirty="0">
                <a:solidFill>
                  <a:srgbClr val="000000"/>
                </a:solidFill>
                <a:latin typeface="Lato" panose="020F0502020204030203" pitchFamily="34" charset="0"/>
                <a:ea typeface="Lato" panose="020F0502020204030203" pitchFamily="34" charset="0"/>
                <a:cs typeface="Lato" panose="020F0502020204030203" pitchFamily="34" charset="0"/>
              </a:rPr>
              <a:t> are appointed.</a:t>
            </a:r>
          </a:p>
          <a:p>
            <a:pPr marL="742950" lvl="1" indent="-285750">
              <a:buFont typeface="Arial" panose="020B0604020202020204" pitchFamily="34" charset="0"/>
              <a:buChar char="•"/>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US" sz="2300" dirty="0">
                <a:solidFill>
                  <a:srgbClr val="000000"/>
                </a:solidFill>
                <a:effectLst/>
                <a:latin typeface="Lato" panose="020F0502020204030203" pitchFamily="34" charset="0"/>
                <a:ea typeface="Lato" panose="020F0502020204030203" pitchFamily="34" charset="0"/>
                <a:cs typeface="Lato" panose="020F0502020204030203" pitchFamily="34" charset="0"/>
              </a:rPr>
              <a:t>The chair must have served as member of the Credentials Committee previously.</a:t>
            </a:r>
            <a:r>
              <a:rPr lang="en-US" sz="2300" dirty="0">
                <a:solidFill>
                  <a:srgbClr val="000000"/>
                </a:solidFill>
                <a:latin typeface="Lato" panose="020F0502020204030203" pitchFamily="34" charset="0"/>
                <a:ea typeface="Lato" panose="020F0502020204030203" pitchFamily="34" charset="0"/>
                <a:cs typeface="Lato" panose="020F0502020204030203" pitchFamily="34" charset="0"/>
              </a:rPr>
              <a:t> </a:t>
            </a:r>
          </a:p>
          <a:p>
            <a:pPr marL="742950" lvl="1" indent="-285750">
              <a:buFont typeface="Arial" panose="020B0604020202020204" pitchFamily="34" charset="0"/>
              <a:buChar char="•"/>
            </a:pPr>
            <a:endParaRPr lang="en-US" sz="10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US" sz="2300" dirty="0">
                <a:solidFill>
                  <a:srgbClr val="000000"/>
                </a:solidFill>
                <a:effectLst/>
                <a:latin typeface="Lato" panose="020F0502020204030203" pitchFamily="34" charset="0"/>
                <a:ea typeface="Lato" panose="020F0502020204030203" pitchFamily="34" charset="0"/>
                <a:cs typeface="Lato" panose="020F0502020204030203" pitchFamily="34" charset="0"/>
              </a:rPr>
              <a:t>The BOT member appointed to serve </a:t>
            </a:r>
            <a:r>
              <a:rPr lang="en-US" sz="2300" dirty="0">
                <a:solidFill>
                  <a:srgbClr val="000000"/>
                </a:solidFill>
                <a:latin typeface="Lato" panose="020F0502020204030203" pitchFamily="34" charset="0"/>
                <a:ea typeface="Lato" panose="020F0502020204030203" pitchFamily="34" charset="0"/>
                <a:cs typeface="Lato" panose="020F0502020204030203" pitchFamily="34" charset="0"/>
              </a:rPr>
              <a:t>as the </a:t>
            </a:r>
            <a:r>
              <a:rPr lang="en-US" sz="2300" dirty="0">
                <a:solidFill>
                  <a:srgbClr val="000000"/>
                </a:solidFill>
                <a:effectLst/>
                <a:latin typeface="Lato" panose="020F0502020204030203" pitchFamily="34" charset="0"/>
                <a:ea typeface="Lato" panose="020F0502020204030203" pitchFamily="34" charset="0"/>
                <a:cs typeface="Lato" panose="020F0502020204030203" pitchFamily="34" charset="0"/>
              </a:rPr>
              <a:t>ex officio, that member should have no other House responsibilities</a:t>
            </a:r>
            <a:r>
              <a:rPr lang="en-US" sz="2300" dirty="0">
                <a:solidFill>
                  <a:srgbClr val="000000"/>
                </a:solidFill>
                <a:latin typeface="Lato" panose="020F0502020204030203" pitchFamily="34" charset="0"/>
                <a:ea typeface="Lato" panose="020F0502020204030203" pitchFamily="34" charset="0"/>
                <a:cs typeface="Lato" panose="020F0502020204030203" pitchFamily="34" charset="0"/>
              </a:rPr>
              <a:t> and cannot be a candidate for office.</a:t>
            </a:r>
          </a:p>
          <a:p>
            <a:endParaRPr lang="en-US" sz="2800" b="1" dirty="0">
              <a:effectLst/>
              <a:latin typeface="+mj-lt"/>
              <a:ea typeface="Calibri" panose="020F0502020204030204" pitchFamily="34" charset="0"/>
              <a:cs typeface="Times New Roman"/>
            </a:endParaRPr>
          </a:p>
        </p:txBody>
      </p:sp>
    </p:spTree>
    <p:extLst>
      <p:ext uri="{BB962C8B-B14F-4D97-AF65-F5344CB8AC3E}">
        <p14:creationId xmlns:p14="http://schemas.microsoft.com/office/powerpoint/2010/main" val="3240759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F13C0-F4F9-63E4-7E3B-DA70F1C58E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F9A4B3F-497F-7F19-D341-B47F7DF05ECB}"/>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6D82885E-F68C-8D27-3622-E83FF4B6F902}"/>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2E598972-9289-97CA-3BA7-D30C710D7474}"/>
              </a:ext>
            </a:extLst>
          </p:cNvPr>
          <p:cNvSpPr>
            <a:spLocks noGrp="1"/>
          </p:cNvSpPr>
          <p:nvPr>
            <p:ph type="title"/>
          </p:nvPr>
        </p:nvSpPr>
        <p:spPr>
          <a:xfrm>
            <a:off x="824345" y="345694"/>
            <a:ext cx="10515600" cy="849746"/>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 Tellers Committee</a:t>
            </a:r>
            <a:br>
              <a:rPr lang="en-US" dirty="0"/>
            </a:br>
            <a:endParaRPr lang="en-US" b="1" dirty="0">
              <a:latin typeface="+mn-lt"/>
            </a:endParaRPr>
          </a:p>
        </p:txBody>
      </p:sp>
      <p:sp>
        <p:nvSpPr>
          <p:cNvPr id="3" name="Content Placeholder 2">
            <a:extLst>
              <a:ext uri="{FF2B5EF4-FFF2-40B4-BE49-F238E27FC236}">
                <a16:creationId xmlns:a16="http://schemas.microsoft.com/office/drawing/2014/main" id="{5610D66A-5382-8DE6-85C7-53B99358F146}"/>
              </a:ext>
            </a:extLst>
          </p:cNvPr>
          <p:cNvSpPr>
            <a:spLocks noGrp="1"/>
          </p:cNvSpPr>
          <p:nvPr>
            <p:ph idx="1"/>
          </p:nvPr>
        </p:nvSpPr>
        <p:spPr>
          <a:xfrm>
            <a:off x="674255" y="1337934"/>
            <a:ext cx="10815781" cy="4234566"/>
          </a:xfrm>
        </p:spPr>
        <p:txBody>
          <a:bodyPr vert="horz" lIns="0" tIns="45720" rIns="0" bIns="45720" rtlCol="0" anchor="t">
            <a:noAutofit/>
          </a:bodyPr>
          <a:lstStyle/>
          <a:p>
            <a:pPr marL="0" indent="0">
              <a:lnSpc>
                <a:spcPct val="100000"/>
              </a:lnSpc>
              <a:spcBef>
                <a:spcPts val="0"/>
              </a:spcBef>
              <a:spcAft>
                <a:spcPts val="0"/>
              </a:spcAft>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Tellers Committee:</a:t>
            </a:r>
          </a:p>
          <a:p>
            <a:pPr marL="0" indent="0">
              <a:lnSpc>
                <a:spcPct val="100000"/>
              </a:lnSpc>
              <a:spcBef>
                <a:spcPts val="0"/>
              </a:spcBef>
              <a:spcAft>
                <a:spcPts val="0"/>
              </a:spcAft>
              <a:buNone/>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742950" lvl="1" indent="-285750">
              <a:spcBef>
                <a:spcPts val="0"/>
              </a:spcBef>
              <a:spcAft>
                <a:spcPts val="0"/>
              </a:spcAft>
              <a:buFont typeface="Arial,Sans-Serif" panose="020F0502020204030204" pitchFamily="34" charset="0"/>
              <a:buChar char="•"/>
            </a:pPr>
            <a:r>
              <a:rPr lang="en-US" dirty="0">
                <a:solidFill>
                  <a:srgbClr val="000000"/>
                </a:solidFill>
                <a:latin typeface="Lato" panose="020F0502020204030203" pitchFamily="34" charset="0"/>
                <a:ea typeface="Lato" panose="020F0502020204030203" pitchFamily="34" charset="0"/>
                <a:cs typeface="Lato" panose="020F0502020204030203" pitchFamily="34" charset="0"/>
              </a:rPr>
              <a:t>Tellers are members attending the conference who do not have delegate or alternate responsibilities or serve as an educational board chair </a:t>
            </a:r>
          </a:p>
          <a:p>
            <a:pPr marL="742950" lvl="1" indent="-285750">
              <a:spcBef>
                <a:spcPts val="0"/>
              </a:spcBef>
              <a:spcAft>
                <a:spcPts val="0"/>
              </a:spcAft>
              <a:buFont typeface="Arial,Sans-Serif" panose="020F0502020204030204" pitchFamily="34" charset="0"/>
              <a:buChar char="•"/>
            </a:pPr>
            <a:endParaRPr lang="en-US" sz="2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742950" lvl="1" indent="-285750">
              <a:spcBef>
                <a:spcPts val="0"/>
              </a:spcBef>
              <a:spcAft>
                <a:spcPts val="0"/>
              </a:spcAft>
              <a:buFont typeface="Arial,Sans-Serif" panose="020F0502020204030204" pitchFamily="34" charset="0"/>
              <a:buChar char="•"/>
            </a:pPr>
            <a:r>
              <a:rPr lang="en-US" dirty="0">
                <a:solidFill>
                  <a:srgbClr val="000000"/>
                </a:solidFill>
                <a:latin typeface="Lato" panose="020F0502020204030203" pitchFamily="34" charset="0"/>
                <a:ea typeface="Lato" panose="020F0502020204030203" pitchFamily="34" charset="0"/>
                <a:cs typeface="Lato" panose="020F0502020204030203" pitchFamily="34" charset="0"/>
              </a:rPr>
              <a:t>A Teller should not be a member of a society with a candidate running for office.</a:t>
            </a:r>
          </a:p>
          <a:p>
            <a:pPr marL="742950" lvl="1" indent="-285750">
              <a:spcBef>
                <a:spcPts val="0"/>
              </a:spcBef>
              <a:spcAft>
                <a:spcPts val="0"/>
              </a:spcAft>
              <a:buFont typeface="Arial,Sans-Serif" panose="020F0502020204030204" pitchFamily="34" charset="0"/>
              <a:buChar char="•"/>
            </a:pPr>
            <a:endParaRPr lang="en-US" sz="2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742950" lvl="1" indent="-285750">
              <a:spcBef>
                <a:spcPts val="0"/>
              </a:spcBef>
              <a:spcAft>
                <a:spcPts val="0"/>
              </a:spcAft>
              <a:buFont typeface="Arial,Sans-Serif" panose="020F0502020204030204" pitchFamily="34" charset="0"/>
              <a:buChar char="•"/>
            </a:pPr>
            <a:r>
              <a:rPr lang="en-US" dirty="0">
                <a:solidFill>
                  <a:srgbClr val="000000"/>
                </a:solidFill>
                <a:latin typeface="Lato" panose="020F0502020204030203" pitchFamily="34" charset="0"/>
                <a:ea typeface="Lato" panose="020F0502020204030203" pitchFamily="34" charset="0"/>
                <a:cs typeface="Lato" panose="020F0502020204030203" pitchFamily="34" charset="0"/>
              </a:rPr>
              <a:t>A Chair and at least four members are appointed.</a:t>
            </a:r>
          </a:p>
          <a:p>
            <a:pPr marL="742950" lvl="1" indent="-285750">
              <a:spcBef>
                <a:spcPts val="0"/>
              </a:spcBef>
              <a:spcAft>
                <a:spcPts val="0"/>
              </a:spcAft>
              <a:buFont typeface="Arial,Sans-Serif" panose="020F0502020204030204" pitchFamily="34" charset="0"/>
              <a:buChar char="•"/>
            </a:pPr>
            <a:endParaRPr lang="en-US" sz="2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742950" lvl="1" indent="-285750">
              <a:spcBef>
                <a:spcPts val="0"/>
              </a:spcBef>
              <a:spcAft>
                <a:spcPts val="0"/>
              </a:spcAft>
              <a:buFont typeface="Arial,Sans-Serif" panose="020F0502020204030204" pitchFamily="34" charset="0"/>
              <a:buChar char="•"/>
            </a:pPr>
            <a:r>
              <a:rPr lang="en-US" dirty="0">
                <a:solidFill>
                  <a:srgbClr val="000000"/>
                </a:solidFill>
                <a:latin typeface="Lato" panose="020F0502020204030203" pitchFamily="34" charset="0"/>
                <a:ea typeface="Lato" panose="020F0502020204030203" pitchFamily="34" charset="0"/>
                <a:cs typeface="Lato" panose="020F0502020204030203" pitchFamily="34" charset="0"/>
              </a:rPr>
              <a:t>The chair must have served as a Teller previously. </a:t>
            </a:r>
          </a:p>
          <a:p>
            <a:pPr marL="742950" lvl="1" indent="-285750">
              <a:spcBef>
                <a:spcPts val="0"/>
              </a:spcBef>
              <a:spcAft>
                <a:spcPts val="0"/>
              </a:spcAft>
              <a:buFont typeface="Arial,Sans-Serif" panose="020F0502020204030204" pitchFamily="34" charset="0"/>
              <a:buChar char="•"/>
            </a:pPr>
            <a:endParaRPr lang="en-US" sz="2000" dirty="0">
              <a:solidFill>
                <a:srgbClr val="404040"/>
              </a:solidFill>
              <a:latin typeface="Lato" panose="020F0502020204030203" pitchFamily="34" charset="0"/>
              <a:ea typeface="Lato" panose="020F0502020204030203" pitchFamily="34" charset="0"/>
              <a:cs typeface="Lato" panose="020F0502020204030203" pitchFamily="34" charset="0"/>
            </a:endParaRPr>
          </a:p>
          <a:p>
            <a:pPr marL="742950" lvl="1" indent="-285750">
              <a:spcBef>
                <a:spcPts val="0"/>
              </a:spcBef>
              <a:spcAft>
                <a:spcPts val="0"/>
              </a:spcAft>
              <a:buFont typeface="Arial,Sans-Serif" panose="020F0502020204030204" pitchFamily="34" charset="0"/>
              <a:buChar char="•"/>
            </a:pPr>
            <a:r>
              <a:rPr lang="en-US" dirty="0">
                <a:solidFill>
                  <a:srgbClr val="000000"/>
                </a:solidFill>
                <a:latin typeface="Lato" panose="020F0502020204030203" pitchFamily="34" charset="0"/>
                <a:ea typeface="Lato" panose="020F0502020204030203" pitchFamily="34" charset="0"/>
                <a:cs typeface="Lato" panose="020F0502020204030203" pitchFamily="34" charset="0"/>
              </a:rPr>
              <a:t>The Immediate Past President serves as the ex officio member of this committee</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7716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6C474-29A3-0961-37E9-AEBB5E1AA15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05B36DB-6406-7172-E567-786F62A64097}"/>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55168505-7A40-837E-5F26-CCD11B830329}"/>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7FC738ED-97E8-6689-1681-6058AECCF207}"/>
              </a:ext>
            </a:extLst>
          </p:cNvPr>
          <p:cNvSpPr>
            <a:spLocks noGrp="1"/>
          </p:cNvSpPr>
          <p:nvPr>
            <p:ph type="title"/>
          </p:nvPr>
        </p:nvSpPr>
        <p:spPr>
          <a:xfrm>
            <a:off x="838200" y="366918"/>
            <a:ext cx="10515600" cy="849746"/>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–Committees</a:t>
            </a:r>
            <a:br>
              <a:rPr lang="en-US" dirty="0"/>
            </a:br>
            <a:endParaRPr lang="en-US" b="1" dirty="0">
              <a:latin typeface="+mn-lt"/>
            </a:endParaRPr>
          </a:p>
        </p:txBody>
      </p:sp>
      <p:sp>
        <p:nvSpPr>
          <p:cNvPr id="3" name="Content Placeholder 2">
            <a:extLst>
              <a:ext uri="{FF2B5EF4-FFF2-40B4-BE49-F238E27FC236}">
                <a16:creationId xmlns:a16="http://schemas.microsoft.com/office/drawing/2014/main" id="{9507BF0A-8A6E-1329-3E36-C1B87E98E095}"/>
              </a:ext>
            </a:extLst>
          </p:cNvPr>
          <p:cNvSpPr>
            <a:spLocks noGrp="1"/>
          </p:cNvSpPr>
          <p:nvPr>
            <p:ph idx="1"/>
          </p:nvPr>
        </p:nvSpPr>
        <p:spPr>
          <a:xfrm>
            <a:off x="623976" y="1717312"/>
            <a:ext cx="10935855" cy="3760891"/>
          </a:xfrm>
        </p:spPr>
        <p:txBody>
          <a:bodyPr vert="horz" lIns="0" tIns="45720" rIns="0" bIns="45720" rtlCol="0" anchor="t">
            <a:noAutofit/>
          </a:bodyPr>
          <a:lstStyle/>
          <a:p>
            <a:pPr marL="0" marR="4445" indent="0">
              <a:lnSpc>
                <a:spcPct val="101000"/>
              </a:lnSpc>
              <a:spcBef>
                <a:spcPts val="0"/>
              </a:spcBef>
              <a:spcAft>
                <a:spcPts val="35"/>
              </a:spcAft>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Sergeant at Arms &amp; Pages Committee:</a:t>
            </a:r>
          </a:p>
          <a:p>
            <a:pPr marL="0" marR="4445" indent="0">
              <a:lnSpc>
                <a:spcPct val="101000"/>
              </a:lnSpc>
              <a:spcBef>
                <a:spcPts val="0"/>
              </a:spcBef>
              <a:spcAft>
                <a:spcPts val="35"/>
              </a:spcAft>
              <a:buNone/>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742950" marR="4445" lvl="1" indent="-285750">
              <a:lnSpc>
                <a:spcPct val="101000"/>
              </a:lnSpc>
              <a:spcBef>
                <a:spcPts val="0"/>
              </a:spcBef>
              <a:spcAft>
                <a:spcPts val="35"/>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Sergeant at Arms must be a member with no other House duties.</a:t>
            </a:r>
          </a:p>
          <a:p>
            <a:pPr marL="742950" marR="4445" lvl="1" indent="-285750">
              <a:lnSpc>
                <a:spcPct val="101000"/>
              </a:lnSpc>
              <a:spcBef>
                <a:spcPts val="0"/>
              </a:spcBef>
              <a:spcAft>
                <a:spcPts val="35"/>
              </a:spcAft>
              <a:buFont typeface="Arial,Sans-Serif" panose="020F0502020204030204" pitchFamily="34" charset="0"/>
              <a:buChar char="•"/>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742950" marR="4445" lvl="1" indent="-285750">
              <a:lnSpc>
                <a:spcPct val="101000"/>
              </a:lnSpc>
              <a:spcBef>
                <a:spcPts val="0"/>
              </a:spcBef>
              <a:spcAft>
                <a:spcPts val="35"/>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A Page Chair is appointed and at least four members.</a:t>
            </a:r>
          </a:p>
          <a:p>
            <a:pPr marL="742950" marR="4445" lvl="1" indent="-285750">
              <a:lnSpc>
                <a:spcPct val="101000"/>
              </a:lnSpc>
              <a:spcBef>
                <a:spcPts val="0"/>
              </a:spcBef>
              <a:spcAft>
                <a:spcPts val="35"/>
              </a:spcAft>
              <a:buFont typeface="Arial,Sans-Serif" panose="020F0502020204030204" pitchFamily="34" charset="0"/>
              <a:buChar char="•"/>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742950" marR="4445" lvl="1" indent="-285750">
              <a:lnSpc>
                <a:spcPct val="101000"/>
              </a:lnSpc>
              <a:spcBef>
                <a:spcPts val="0"/>
              </a:spcBef>
              <a:spcAft>
                <a:spcPts val="35"/>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Pages are members attending the conference without any other responsibilities (e.g., delegate, alternate delegate or educational board chair).</a:t>
            </a:r>
          </a:p>
        </p:txBody>
      </p:sp>
    </p:spTree>
    <p:extLst>
      <p:ext uri="{BB962C8B-B14F-4D97-AF65-F5344CB8AC3E}">
        <p14:creationId xmlns:p14="http://schemas.microsoft.com/office/powerpoint/2010/main" val="290750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CBBD3-F539-C74E-A953-A61876286F1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490E1E4-427A-D2B6-C2C0-B72E7F8FFA4D}"/>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960AEAA5-5204-0489-3BCA-5F763FF16335}"/>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22AF040A-908A-1E35-3CFE-37AE7102D262}"/>
              </a:ext>
            </a:extLst>
          </p:cNvPr>
          <p:cNvSpPr>
            <a:spLocks noGrp="1"/>
          </p:cNvSpPr>
          <p:nvPr>
            <p:ph type="title"/>
          </p:nvPr>
        </p:nvSpPr>
        <p:spPr>
          <a:xfrm>
            <a:off x="838200" y="138545"/>
            <a:ext cx="10515600" cy="1662545"/>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 </a:t>
            </a: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Reference Committee Composition</a:t>
            </a:r>
            <a:br>
              <a:rPr lang="en-US" dirty="0"/>
            </a:br>
            <a:endParaRPr lang="en-US" b="1" dirty="0">
              <a:latin typeface="+mn-lt"/>
            </a:endParaRPr>
          </a:p>
        </p:txBody>
      </p:sp>
      <p:sp>
        <p:nvSpPr>
          <p:cNvPr id="3" name="TextBox 2">
            <a:extLst>
              <a:ext uri="{FF2B5EF4-FFF2-40B4-BE49-F238E27FC236}">
                <a16:creationId xmlns:a16="http://schemas.microsoft.com/office/drawing/2014/main" id="{50B7C832-0580-8D3B-FEB6-BE58F6F78720}"/>
              </a:ext>
            </a:extLst>
          </p:cNvPr>
          <p:cNvSpPr txBox="1"/>
          <p:nvPr/>
        </p:nvSpPr>
        <p:spPr>
          <a:xfrm>
            <a:off x="683490" y="1842670"/>
            <a:ext cx="11203709" cy="4062651"/>
          </a:xfrm>
          <a:prstGeom prst="rect">
            <a:avLst/>
          </a:prstGeom>
          <a:noFill/>
        </p:spPr>
        <p:txBody>
          <a:bodyPr wrap="square" lIns="91440" tIns="45720" rIns="91440" bIns="45720" rtlCol="0" anchor="t">
            <a:spAutoFit/>
          </a:bodyPr>
          <a:lstStyle/>
          <a:p>
            <a:pPr marL="0" marR="0" algn="l">
              <a:spcBef>
                <a:spcPts val="0"/>
              </a:spcBef>
              <a:spcAft>
                <a:spcPts val="0"/>
              </a:spcAft>
            </a:pPr>
            <a:r>
              <a:rPr lang="en-US" sz="2600" dirty="0">
                <a:effectLst/>
                <a:latin typeface="Lato" panose="020F0502020204030203" pitchFamily="34" charset="0"/>
                <a:ea typeface="Lato" panose="020F0502020204030203" pitchFamily="34" charset="0"/>
                <a:cs typeface="Lato" panose="020F0502020204030203" pitchFamily="34" charset="0"/>
              </a:rPr>
              <a:t>Reference Committees for the AAMA House of Delegates are Reports, Resolutions and Bylaws.</a:t>
            </a:r>
          </a:p>
          <a:p>
            <a:pPr marL="0" marR="0" algn="l">
              <a:spcBef>
                <a:spcPts val="0"/>
              </a:spcBef>
              <a:spcAft>
                <a:spcPts val="0"/>
              </a:spcAft>
            </a:pPr>
            <a:endParaRPr lang="en-US" sz="1000" dirty="0">
              <a:effectLst/>
              <a:latin typeface="Lato" panose="020F0502020204030203" pitchFamily="34" charset="0"/>
              <a:ea typeface="Lato" panose="020F0502020204030203" pitchFamily="34" charset="0"/>
              <a:cs typeface="Lato" panose="020F0502020204030203" pitchFamily="34" charset="0"/>
            </a:endParaRPr>
          </a:p>
          <a:p>
            <a:pPr marL="742950" lvl="1" indent="-285750">
              <a:spcAft>
                <a:spcPts val="800"/>
              </a:spcAft>
              <a:buFont typeface="Arial" panose="020B0604020202020204" pitchFamily="34" charset="0"/>
              <a:buChar char="•"/>
            </a:pPr>
            <a:r>
              <a:rPr lang="en-US" sz="2600" dirty="0">
                <a:effectLst/>
                <a:latin typeface="Lato" panose="020F0502020204030203" pitchFamily="34" charset="0"/>
                <a:ea typeface="Lato" panose="020F0502020204030203" pitchFamily="34" charset="0"/>
                <a:cs typeface="Lato" panose="020F0502020204030203" pitchFamily="34" charset="0"/>
              </a:rPr>
              <a:t>Committee members must be Delegates</a:t>
            </a:r>
            <a:r>
              <a:rPr lang="en-US" sz="2600" dirty="0">
                <a:latin typeface="Lato" panose="020F0502020204030203" pitchFamily="34" charset="0"/>
                <a:ea typeface="Lato" panose="020F0502020204030203" pitchFamily="34" charset="0"/>
                <a:cs typeface="Lato" panose="020F0502020204030203" pitchFamily="34" charset="0"/>
              </a:rPr>
              <a:t>, preferably a 1st Delegate.</a:t>
            </a:r>
            <a:endParaRPr lang="en-US" sz="2600" dirty="0">
              <a:effectLst/>
              <a:latin typeface="Lato" panose="020F0502020204030203" pitchFamily="34" charset="0"/>
              <a:ea typeface="Lato" panose="020F0502020204030203" pitchFamily="34" charset="0"/>
              <a:cs typeface="Lato" panose="020F0502020204030203" pitchFamily="34" charset="0"/>
            </a:endParaRPr>
          </a:p>
          <a:p>
            <a:pPr marL="742950" lvl="1" indent="-285750">
              <a:spcAft>
                <a:spcPts val="8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Every effort is made to appoint committee members from different states.</a:t>
            </a:r>
          </a:p>
          <a:p>
            <a:pPr marL="742950" lvl="1" indent="-285750">
              <a:spcAft>
                <a:spcPts val="8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Each committee will have a chair, four members, and an ex-officio appointed</a:t>
            </a:r>
            <a:r>
              <a:rPr lang="en-US" sz="3600" b="1" dirty="0">
                <a:latin typeface="+mj-lt"/>
                <a:ea typeface="Calibri"/>
                <a:cs typeface="Times New Roman"/>
              </a:rPr>
              <a:t>.</a:t>
            </a:r>
            <a:endParaRPr lang="en-US" dirty="0"/>
          </a:p>
          <a:p>
            <a:pPr marL="742950" lvl="1" indent="-285750">
              <a:spcAft>
                <a:spcPts val="800"/>
              </a:spcAft>
              <a:buFont typeface="Arial" panose="020B0604020202020204" pitchFamily="34" charset="0"/>
              <a:buChar char="•"/>
            </a:pPr>
            <a:endParaRPr lang="en-US" sz="3600" b="1" dirty="0">
              <a:effectLst/>
              <a:latin typeface="+mj-lt"/>
              <a:ea typeface="Calibri"/>
              <a:cs typeface="Times New Roman"/>
            </a:endParaRPr>
          </a:p>
        </p:txBody>
      </p:sp>
    </p:spTree>
    <p:extLst>
      <p:ext uri="{BB962C8B-B14F-4D97-AF65-F5344CB8AC3E}">
        <p14:creationId xmlns:p14="http://schemas.microsoft.com/office/powerpoint/2010/main" val="1877009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D0935-A56A-148D-7DE2-317E0F9DD7B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BD89E2B-18E9-27BE-62CC-DDCCEE4D4CFE}"/>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B547BE27-01F1-4A80-FEC5-2536E599DB34}"/>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905A1ACD-53DD-F77C-E5AD-E0562D503A0A}"/>
              </a:ext>
            </a:extLst>
          </p:cNvPr>
          <p:cNvSpPr>
            <a:spLocks noGrp="1"/>
          </p:cNvSpPr>
          <p:nvPr>
            <p:ph type="title"/>
          </p:nvPr>
        </p:nvSpPr>
        <p:spPr>
          <a:xfrm>
            <a:off x="838200" y="284988"/>
            <a:ext cx="10515600" cy="1431636"/>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 </a:t>
            </a: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Reference Committee Purpose</a:t>
            </a:r>
            <a:br>
              <a:rPr lang="en-US" dirty="0"/>
            </a:br>
            <a:endParaRPr lang="en-US" b="1" dirty="0">
              <a:latin typeface="+mn-lt"/>
            </a:endParaRPr>
          </a:p>
        </p:txBody>
      </p:sp>
      <p:sp>
        <p:nvSpPr>
          <p:cNvPr id="3" name="Content Placeholder 2">
            <a:extLst>
              <a:ext uri="{FF2B5EF4-FFF2-40B4-BE49-F238E27FC236}">
                <a16:creationId xmlns:a16="http://schemas.microsoft.com/office/drawing/2014/main" id="{1A324B0A-1E78-DE3F-57B1-12BB441DE68C}"/>
              </a:ext>
            </a:extLst>
          </p:cNvPr>
          <p:cNvSpPr>
            <a:spLocks noGrp="1"/>
          </p:cNvSpPr>
          <p:nvPr>
            <p:ph idx="1"/>
          </p:nvPr>
        </p:nvSpPr>
        <p:spPr>
          <a:xfrm>
            <a:off x="1066800" y="2238295"/>
            <a:ext cx="10058400" cy="3093681"/>
          </a:xfrm>
        </p:spPr>
        <p:txBody>
          <a:bodyPr vert="horz" lIns="0" tIns="45720" rIns="0" bIns="45720" rtlCol="0" anchor="t">
            <a:normAutofit/>
          </a:bodyPr>
          <a:lstStyle/>
          <a:p>
            <a:pPr marL="457200" lvl="1" indent="0">
              <a:spcBef>
                <a:spcPts val="0"/>
              </a:spcBef>
              <a:spcAft>
                <a:spcPts val="800"/>
              </a:spcAft>
              <a:buNone/>
            </a:pPr>
            <a:r>
              <a:rPr lang="en-US" sz="3600" dirty="0">
                <a:latin typeface="Lato"/>
                <a:ea typeface="Lato"/>
                <a:cs typeface="Lato"/>
              </a:rPr>
              <a:t>The purpose of the Reference Committees is to facilitate orderly proceedings in the House by giving members an opportunity to be heard at this informally conducted meeting.</a:t>
            </a:r>
            <a:endParaRPr lang="en-US" sz="3600"/>
          </a:p>
        </p:txBody>
      </p:sp>
    </p:spTree>
    <p:extLst>
      <p:ext uri="{BB962C8B-B14F-4D97-AF65-F5344CB8AC3E}">
        <p14:creationId xmlns:p14="http://schemas.microsoft.com/office/powerpoint/2010/main" val="1492347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8D8BC-77EA-9B8F-48F1-1CFBDA1DF46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D1C97ED-3BED-9AC4-F303-B915619D18B4}"/>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433C9069-E492-8F47-0C9C-FED1EA472E87}"/>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569927FC-E48F-016A-41CB-AF375CE9FC23}"/>
              </a:ext>
            </a:extLst>
          </p:cNvPr>
          <p:cNvSpPr>
            <a:spLocks noGrp="1"/>
          </p:cNvSpPr>
          <p:nvPr>
            <p:ph type="title"/>
          </p:nvPr>
        </p:nvSpPr>
        <p:spPr>
          <a:xfrm>
            <a:off x="838200" y="284988"/>
            <a:ext cx="10515600" cy="1608467"/>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 </a:t>
            </a: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Reference Committee Hearing Attendance</a:t>
            </a:r>
            <a:br>
              <a:rPr lang="en-US" dirty="0"/>
            </a:br>
            <a:endParaRPr lang="en-US" b="1" dirty="0">
              <a:latin typeface="+mn-lt"/>
            </a:endParaRPr>
          </a:p>
        </p:txBody>
      </p:sp>
      <p:sp>
        <p:nvSpPr>
          <p:cNvPr id="3" name="Content Placeholder 2">
            <a:extLst>
              <a:ext uri="{FF2B5EF4-FFF2-40B4-BE49-F238E27FC236}">
                <a16:creationId xmlns:a16="http://schemas.microsoft.com/office/drawing/2014/main" id="{A9B95FA8-25BF-A3CA-742D-CDF11952BA23}"/>
              </a:ext>
            </a:extLst>
          </p:cNvPr>
          <p:cNvSpPr>
            <a:spLocks noGrp="1"/>
          </p:cNvSpPr>
          <p:nvPr>
            <p:ph idx="1"/>
          </p:nvPr>
        </p:nvSpPr>
        <p:spPr>
          <a:xfrm>
            <a:off x="418870" y="2005597"/>
            <a:ext cx="11354260" cy="3277603"/>
          </a:xfrm>
        </p:spPr>
        <p:txBody>
          <a:bodyPr vert="horz" lIns="0" tIns="45720" rIns="0" bIns="45720" rtlCol="0" anchor="t">
            <a:noAutofit/>
          </a:bodyPr>
          <a:lstStyle/>
          <a:p>
            <a:pPr marL="742950" lvl="1" indent="-285750">
              <a:spcBef>
                <a:spcPts val="0"/>
              </a:spcBef>
              <a:spcAft>
                <a:spcPts val="800"/>
              </a:spcAft>
              <a:buFont typeface="Arial,Sans-Serif" panose="020F0502020204030204" pitchFamily="34" charset="0"/>
              <a:buChar char="•"/>
            </a:pPr>
            <a:r>
              <a:rPr lang="en-US" sz="2600" dirty="0">
                <a:latin typeface="Lato"/>
                <a:ea typeface="Lato"/>
                <a:cs typeface="Lato"/>
              </a:rPr>
              <a:t>All Delegates and Alternates should attend all Reference Committee hearings. This is where you have the opportunity for discussion of reports, resolution proposals and proposed Bylaws changes.   All members are invited to speak during reference committee meetings, not just the delegates and alternates.</a:t>
            </a:r>
          </a:p>
          <a:p>
            <a:pPr marL="742950" lvl="1" indent="-285750">
              <a:spcBef>
                <a:spcPts val="0"/>
              </a:spcBef>
              <a:spcAft>
                <a:spcPts val="800"/>
              </a:spcAft>
              <a:buFont typeface="Arial,Sans-Serif" panose="020F0502020204030204" pitchFamily="34" charset="0"/>
              <a:buChar char="•"/>
            </a:pPr>
            <a:endParaRPr lang="en-US" sz="10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742950" lvl="1" indent="-285750">
              <a:spcBef>
                <a:spcPts val="0"/>
              </a:spcBef>
              <a:spcAft>
                <a:spcPts val="800"/>
              </a:spcAft>
              <a:buFont typeface="Arial,Sans-Serif" panose="020F0502020204030204" pitchFamily="34" charset="0"/>
              <a:buChar char="•"/>
            </a:pPr>
            <a:r>
              <a:rPr lang="en-US" sz="2600" dirty="0">
                <a:solidFill>
                  <a:schemeClr val="tx1"/>
                </a:solidFill>
                <a:latin typeface="Lato" panose="020F0502020204030203" pitchFamily="34" charset="0"/>
                <a:ea typeface="Lato" panose="020F0502020204030203" pitchFamily="34" charset="0"/>
                <a:cs typeface="Lato" panose="020F0502020204030203" pitchFamily="34" charset="0"/>
              </a:rPr>
              <a:t>When you speak your opinion for or against a topic be respectful with all comments and actions.</a:t>
            </a:r>
          </a:p>
          <a:p>
            <a:pPr>
              <a:buClr>
                <a:srgbClr val="E88B33"/>
              </a:buClr>
            </a:pPr>
            <a:endParaRPr lang="en-US" sz="3200" dirty="0">
              <a:solidFill>
                <a:schemeClr val="tx1"/>
              </a:solidFill>
              <a:latin typeface="Times New Roman"/>
              <a:cs typeface="Times New Roman"/>
            </a:endParaRPr>
          </a:p>
          <a:p>
            <a:pPr marL="742950" lvl="1" indent="-285750">
              <a:spcBef>
                <a:spcPts val="0"/>
              </a:spcBef>
              <a:spcAft>
                <a:spcPts val="800"/>
              </a:spcAft>
              <a:buFont typeface="Arial,Sans-Serif" panose="020F0502020204030204" pitchFamily="34" charset="0"/>
              <a:buChar char="•"/>
            </a:pPr>
            <a:endParaRPr lang="en-US" sz="3200" dirty="0">
              <a:solidFill>
                <a:schemeClr val="tx1"/>
              </a:solidFill>
              <a:latin typeface="Times New Roman"/>
              <a:cs typeface="Times New Roman"/>
            </a:endParaRPr>
          </a:p>
        </p:txBody>
      </p:sp>
    </p:spTree>
    <p:extLst>
      <p:ext uri="{BB962C8B-B14F-4D97-AF65-F5344CB8AC3E}">
        <p14:creationId xmlns:p14="http://schemas.microsoft.com/office/powerpoint/2010/main" val="1126002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4F13-439F-8FB2-7243-D1B4C374B75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17983F1-6CED-C421-1B03-A040513E0F96}"/>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B05FE336-054E-AF4A-802C-19042A5D1F57}"/>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C9E7FB23-1E2A-CA20-A663-90693D6542C9}"/>
              </a:ext>
            </a:extLst>
          </p:cNvPr>
          <p:cNvSpPr>
            <a:spLocks noGrp="1"/>
          </p:cNvSpPr>
          <p:nvPr>
            <p:ph type="title"/>
          </p:nvPr>
        </p:nvSpPr>
        <p:spPr>
          <a:xfrm>
            <a:off x="838200" y="284988"/>
            <a:ext cx="10515600" cy="1136073"/>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 </a:t>
            </a: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Reference Committees</a:t>
            </a:r>
            <a:br>
              <a:rPr lang="en-US" dirty="0"/>
            </a:br>
            <a:endParaRPr lang="en-US" b="1" dirty="0">
              <a:latin typeface="+mn-lt"/>
            </a:endParaRPr>
          </a:p>
        </p:txBody>
      </p:sp>
      <p:sp>
        <p:nvSpPr>
          <p:cNvPr id="6" name="TextBox 5">
            <a:extLst>
              <a:ext uri="{FF2B5EF4-FFF2-40B4-BE49-F238E27FC236}">
                <a16:creationId xmlns:a16="http://schemas.microsoft.com/office/drawing/2014/main" id="{F91932A1-91F5-085F-444A-EF286F9A2DB5}"/>
              </a:ext>
            </a:extLst>
          </p:cNvPr>
          <p:cNvSpPr txBox="1"/>
          <p:nvPr/>
        </p:nvSpPr>
        <p:spPr>
          <a:xfrm>
            <a:off x="701964" y="1773269"/>
            <a:ext cx="10861964" cy="3252172"/>
          </a:xfrm>
          <a:prstGeom prst="rect">
            <a:avLst/>
          </a:prstGeom>
          <a:noFill/>
        </p:spPr>
        <p:txBody>
          <a:bodyPr wrap="square">
            <a:spAutoFit/>
          </a:bodyPr>
          <a:lstStyle/>
          <a:p>
            <a:pPr marL="742950" lvl="1" indent="-285750">
              <a:spcBef>
                <a:spcPts val="0"/>
              </a:spcBef>
              <a:spcAft>
                <a:spcPts val="80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Each Reference Committee member listens carefully and evaluates all opinions presented so that the Reference Committee may provide the House of Delegates with a carefully considered motion for discussion and action.</a:t>
            </a:r>
          </a:p>
          <a:p>
            <a:pPr marL="742950" lvl="1" indent="-285750">
              <a:spcBef>
                <a:spcPts val="0"/>
              </a:spcBef>
              <a:spcAft>
                <a:spcPts val="800"/>
              </a:spcAft>
              <a:buFont typeface="Arial,Sans-Serif" panose="020F0502020204030204" pitchFamily="34" charset="0"/>
              <a:buChar char="•"/>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742950" lvl="1" indent="-285750">
              <a:spcBef>
                <a:spcPts val="0"/>
              </a:spcBef>
              <a:spcAft>
                <a:spcPts val="80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After the reference committee meetings, the reference committee members deliberate in a closed meeting and determine the recommendations to be made to the House of Delegates for action.</a:t>
            </a:r>
          </a:p>
        </p:txBody>
      </p:sp>
    </p:spTree>
    <p:extLst>
      <p:ext uri="{BB962C8B-B14F-4D97-AF65-F5344CB8AC3E}">
        <p14:creationId xmlns:p14="http://schemas.microsoft.com/office/powerpoint/2010/main" val="2939963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BB8EF-515F-CDD5-077F-797308435EE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78B302B-3578-96BE-4B17-6BFD0A077912}"/>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B3ACC98F-D695-988E-D4E6-992BD03E797D}"/>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8AA44B94-FA53-B890-6D7E-C6A920694348}"/>
              </a:ext>
            </a:extLst>
          </p:cNvPr>
          <p:cNvSpPr>
            <a:spLocks noGrp="1"/>
          </p:cNvSpPr>
          <p:nvPr>
            <p:ph type="title"/>
          </p:nvPr>
        </p:nvSpPr>
        <p:spPr>
          <a:xfrm>
            <a:off x="838200" y="237967"/>
            <a:ext cx="10515600" cy="1487055"/>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t>House of Delegates – </a:t>
            </a:r>
            <a:br>
              <a:rPr lang="en-US" dirty="0"/>
            </a:br>
            <a:r>
              <a:rPr lang="en-US" dirty="0"/>
              <a:t>Reports Reference Committee</a:t>
            </a:r>
            <a:br>
              <a:rPr lang="en-US" dirty="0"/>
            </a:br>
            <a:endParaRPr lang="en-US" b="1" dirty="0">
              <a:latin typeface="+mn-lt"/>
            </a:endParaRPr>
          </a:p>
        </p:txBody>
      </p:sp>
      <p:sp>
        <p:nvSpPr>
          <p:cNvPr id="3" name="TextBox 2">
            <a:extLst>
              <a:ext uri="{FF2B5EF4-FFF2-40B4-BE49-F238E27FC236}">
                <a16:creationId xmlns:a16="http://schemas.microsoft.com/office/drawing/2014/main" id="{67A5777E-EC27-781C-14BB-9C6DD6BA8DF8}"/>
              </a:ext>
            </a:extLst>
          </p:cNvPr>
          <p:cNvSpPr txBox="1"/>
          <p:nvPr/>
        </p:nvSpPr>
        <p:spPr>
          <a:xfrm>
            <a:off x="531225" y="1863757"/>
            <a:ext cx="10929410" cy="4339650"/>
          </a:xfrm>
          <a:prstGeom prst="rect">
            <a:avLst/>
          </a:prstGeom>
          <a:noFill/>
        </p:spPr>
        <p:txBody>
          <a:bodyPr wrap="square" lIns="91440" tIns="45720" rIns="91440" bIns="45720" rtlCol="0" anchor="t">
            <a:spAutoFit/>
          </a:bodyPr>
          <a:lstStyle/>
          <a:p>
            <a:pPr algn="ct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Reports Reference Committee</a:t>
            </a:r>
          </a:p>
          <a:p>
            <a:endParaRPr lang="en-US" sz="1000" dirty="0">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This committee will review all officer, board and committee reports in the Delegates packet</a:t>
            </a:r>
          </a:p>
          <a:p>
            <a:pPr marL="285750" indent="-285750">
              <a:buFont typeface="Arial" panose="020B0604020202020204" pitchFamily="34" charset="0"/>
              <a:buChar char="•"/>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Attendees can ask questions about any report</a:t>
            </a:r>
          </a:p>
          <a:p>
            <a:pPr marL="285750" indent="-285750">
              <a:buFont typeface="Arial" panose="020B0604020202020204" pitchFamily="34" charset="0"/>
              <a:buChar char="•"/>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The chair will announce each report – if you have a question, please approach the microphone, wait to be recognized, provide your full name, credential, state society, then ask your question.</a:t>
            </a:r>
          </a:p>
          <a:p>
            <a:pPr marL="0" marR="0" algn="ctr">
              <a:spcBef>
                <a:spcPts val="0"/>
              </a:spcBef>
              <a:spcAft>
                <a:spcPts val="0"/>
              </a:spcAft>
            </a:pPr>
            <a:endParaRPr lang="en-US" sz="3200" b="1" dirty="0">
              <a:solidFill>
                <a:srgbClr val="000000"/>
              </a:solidFill>
              <a:latin typeface="+mj-lt"/>
              <a:ea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3200" b="1" dirty="0">
              <a:solidFill>
                <a:srgbClr val="FF0000"/>
              </a:solidFill>
              <a:latin typeface="+mj-lt"/>
              <a:ea typeface="Times New Roman" panose="02020603050405020304" pitchFamily="18" charset="0"/>
              <a:cs typeface="Times New Roman"/>
            </a:endParaRPr>
          </a:p>
        </p:txBody>
      </p:sp>
    </p:spTree>
    <p:extLst>
      <p:ext uri="{BB962C8B-B14F-4D97-AF65-F5344CB8AC3E}">
        <p14:creationId xmlns:p14="http://schemas.microsoft.com/office/powerpoint/2010/main" val="2762340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C8013-1591-C586-A402-4D22B137B4A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D426D5-C492-BBB4-FB03-9E75C6BF9CF6}"/>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FD5B9950-5E19-AE9F-01F9-863A39CE0EE0}"/>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84965EB4-B9FD-3015-7F27-B507FA7D372C}"/>
              </a:ext>
            </a:extLst>
          </p:cNvPr>
          <p:cNvSpPr>
            <a:spLocks noGrp="1"/>
          </p:cNvSpPr>
          <p:nvPr>
            <p:ph type="title"/>
          </p:nvPr>
        </p:nvSpPr>
        <p:spPr>
          <a:xfrm>
            <a:off x="838200" y="394061"/>
            <a:ext cx="10515600" cy="1302328"/>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 </a:t>
            </a: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Resolutions Reference Committee</a:t>
            </a:r>
            <a:br>
              <a:rPr lang="en-US" dirty="0"/>
            </a:br>
            <a:endParaRPr lang="en-US" b="1" dirty="0">
              <a:latin typeface="+mn-lt"/>
            </a:endParaRPr>
          </a:p>
        </p:txBody>
      </p:sp>
      <p:sp>
        <p:nvSpPr>
          <p:cNvPr id="3" name="Content Placeholder 2">
            <a:extLst>
              <a:ext uri="{FF2B5EF4-FFF2-40B4-BE49-F238E27FC236}">
                <a16:creationId xmlns:a16="http://schemas.microsoft.com/office/drawing/2014/main" id="{8092CC35-CB8E-A2E7-2E90-B004D3D3C901}"/>
              </a:ext>
            </a:extLst>
          </p:cNvPr>
          <p:cNvSpPr>
            <a:spLocks noGrp="1"/>
          </p:cNvSpPr>
          <p:nvPr>
            <p:ph idx="1"/>
          </p:nvPr>
        </p:nvSpPr>
        <p:spPr>
          <a:xfrm>
            <a:off x="969818" y="1838883"/>
            <a:ext cx="10740044" cy="3925647"/>
          </a:xfrm>
        </p:spPr>
        <p:txBody>
          <a:bodyPr vert="horz" lIns="0" tIns="45720" rIns="0" bIns="45720" rtlCol="0" anchor="t">
            <a:noAutofit/>
          </a:bodyPr>
          <a:lstStyle/>
          <a:p>
            <a:pPr marL="0" indent="0" algn="ctr">
              <a:lnSpc>
                <a:spcPct val="100000"/>
              </a:lnSpc>
              <a:spcBef>
                <a:spcPts val="0"/>
              </a:spcBef>
              <a:spcAft>
                <a:spcPts val="0"/>
              </a:spcAft>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Resolutions Reference Committee </a:t>
            </a:r>
          </a:p>
          <a:p>
            <a:pPr marL="0" indent="0">
              <a:lnSpc>
                <a:spcPct val="100000"/>
              </a:lnSpc>
              <a:spcBef>
                <a:spcPts val="0"/>
              </a:spcBef>
              <a:spcAft>
                <a:spcPts val="0"/>
              </a:spcAft>
              <a:buNone/>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buFont typeface="Arial,Sans-Serif" panose="020F0502020204030204" pitchFamily="34" charset="0"/>
              <a:buChar char="•"/>
            </a:pPr>
            <a:r>
              <a:rPr lang="en-US" sz="2600" dirty="0">
                <a:solidFill>
                  <a:srgbClr val="000000"/>
                </a:solidFill>
                <a:latin typeface="Lato"/>
                <a:ea typeface="Lato"/>
                <a:cs typeface="Lato"/>
              </a:rPr>
              <a:t>This committee will review the proposed resolution</a:t>
            </a:r>
          </a:p>
          <a:p>
            <a:pPr marL="285750" indent="-285750">
              <a:lnSpc>
                <a:spcPct val="100000"/>
              </a:lnSpc>
              <a:spcBef>
                <a:spcPts val="0"/>
              </a:spcBef>
              <a:spcAft>
                <a:spcPts val="0"/>
              </a:spcAft>
              <a:buFont typeface="Arial,Sans-Serif" panose="020F0502020204030204" pitchFamily="34" charset="0"/>
              <a:buChar char="•"/>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spcAft>
                <a:spcPts val="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They will give attendees the opportunity to state their opinion for or against the proposed resolution</a:t>
            </a:r>
          </a:p>
          <a:p>
            <a:pPr marL="285750" indent="-285750">
              <a:lnSpc>
                <a:spcPct val="100000"/>
              </a:lnSpc>
              <a:spcBef>
                <a:spcPts val="0"/>
              </a:spcBef>
              <a:spcAft>
                <a:spcPts val="0"/>
              </a:spcAft>
              <a:buFont typeface="Arial,Sans-Serif" panose="020F0502020204030204" pitchFamily="34" charset="0"/>
              <a:buChar char="•"/>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buFont typeface="Arial,Sans-Serif" panose="020F0502020204030204" pitchFamily="34" charset="0"/>
              <a:buChar char="•"/>
            </a:pPr>
            <a:r>
              <a:rPr lang="en-US" sz="2600" dirty="0">
                <a:solidFill>
                  <a:srgbClr val="000000"/>
                </a:solidFill>
                <a:latin typeface="Lato"/>
                <a:ea typeface="Lato"/>
                <a:cs typeface="Lato"/>
              </a:rPr>
              <a:t>The chair will announce the resolution – if you wish to speak, approach the microphone, wait to be recognized, provide your full name, credential, state society, ask your question or state your opinion. </a:t>
            </a:r>
          </a:p>
          <a:p>
            <a:pPr algn="ctr">
              <a:lnSpc>
                <a:spcPct val="100000"/>
              </a:lnSpc>
              <a:spcBef>
                <a:spcPts val="0"/>
              </a:spcBef>
              <a:spcAft>
                <a:spcPts val="0"/>
              </a:spcAft>
            </a:pPr>
            <a:endParaRPr lang="en-US" sz="2800" b="1" dirty="0">
              <a:solidFill>
                <a:srgbClr val="000000"/>
              </a:solidFill>
              <a:latin typeface="Georgia Pro Cond Light"/>
            </a:endParaRPr>
          </a:p>
          <a:p>
            <a:pPr>
              <a:lnSpc>
                <a:spcPct val="100000"/>
              </a:lnSpc>
              <a:spcBef>
                <a:spcPts val="0"/>
              </a:spcBef>
              <a:spcAft>
                <a:spcPts val="0"/>
              </a:spcAft>
            </a:pPr>
            <a:endParaRPr lang="en-US" sz="2800" b="1" dirty="0">
              <a:solidFill>
                <a:srgbClr val="FF0000"/>
              </a:solidFill>
              <a:latin typeface="Georgia Pro Cond Light"/>
            </a:endParaRPr>
          </a:p>
        </p:txBody>
      </p:sp>
    </p:spTree>
    <p:extLst>
      <p:ext uri="{BB962C8B-B14F-4D97-AF65-F5344CB8AC3E}">
        <p14:creationId xmlns:p14="http://schemas.microsoft.com/office/powerpoint/2010/main" val="298818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89B00-A87F-07D7-BF8F-6456F771104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0496283-F2A1-54BB-6D64-1FCD1CCE3E8E}"/>
              </a:ext>
            </a:extLst>
          </p:cNvPr>
          <p:cNvSpPr>
            <a:spLocks noGrp="1" noRot="1" noMove="1" noResize="1" noEditPoints="1" noAdjustHandles="1" noChangeArrowheads="1" noChangeShapeType="1"/>
          </p:cNvSpPr>
          <p:nvPr/>
        </p:nvSpPr>
        <p:spPr>
          <a:xfrm>
            <a:off x="0" y="5907024"/>
            <a:ext cx="12192000" cy="950976"/>
          </a:xfrm>
          <a:prstGeom prst="rect">
            <a:avLst/>
          </a:prstGeom>
          <a:solidFill>
            <a:srgbClr val="105F80"/>
          </a:solidFill>
          <a:ln>
            <a:solidFill>
              <a:srgbClr val="105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34820FA9-0DEA-45E6-5E2C-E27F8BBEAFA2}"/>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9" name="TextBox 8">
            <a:extLst>
              <a:ext uri="{FF2B5EF4-FFF2-40B4-BE49-F238E27FC236}">
                <a16:creationId xmlns:a16="http://schemas.microsoft.com/office/drawing/2014/main" id="{8D3171CA-EC5B-15C9-79E1-F6B4EC17CE3B}"/>
              </a:ext>
            </a:extLst>
          </p:cNvPr>
          <p:cNvSpPr txBox="1"/>
          <p:nvPr/>
        </p:nvSpPr>
        <p:spPr>
          <a:xfrm>
            <a:off x="868194" y="3753803"/>
            <a:ext cx="2036368" cy="923330"/>
          </a:xfrm>
          <a:prstGeom prst="rect">
            <a:avLst/>
          </a:prstGeom>
          <a:noFill/>
        </p:spPr>
        <p:txBody>
          <a:bodyPr wrap="square" rtlCol="0">
            <a:spAutoFit/>
          </a:bodyPr>
          <a:lstStyle/>
          <a:p>
            <a:pPr algn="ctr"/>
            <a:r>
              <a:rPr lang="en-US">
                <a:solidFill>
                  <a:schemeClr val="bg1"/>
                </a:solidFill>
                <a:latin typeface="Lato Black" panose="020F0502020204030203" pitchFamily="34" charset="0"/>
                <a:ea typeface="Lato Medium" panose="020F0502020204030203" pitchFamily="34" charset="0"/>
                <a:cs typeface="Lato Medium" panose="020F0502020204030203" pitchFamily="34" charset="0"/>
              </a:rPr>
              <a:t>DARK GREY</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R: 51 G: 63 B: 76</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#333F4C</a:t>
            </a:r>
          </a:p>
        </p:txBody>
      </p:sp>
      <p:sp>
        <p:nvSpPr>
          <p:cNvPr id="2" name="Title 1">
            <a:extLst>
              <a:ext uri="{FF2B5EF4-FFF2-40B4-BE49-F238E27FC236}">
                <a16:creationId xmlns:a16="http://schemas.microsoft.com/office/drawing/2014/main" id="{6F32CD9C-1DCB-EF69-FCCF-2DFCF348E1E7}"/>
              </a:ext>
            </a:extLst>
          </p:cNvPr>
          <p:cNvSpPr>
            <a:spLocks noGrp="1"/>
          </p:cNvSpPr>
          <p:nvPr>
            <p:ph type="title"/>
          </p:nvPr>
        </p:nvSpPr>
        <p:spPr>
          <a:xfrm>
            <a:off x="838200" y="365125"/>
            <a:ext cx="10515600" cy="1325563"/>
          </a:xfrm>
        </p:spPr>
        <p:txBody>
          <a:bodyPr>
            <a:normAutofit/>
          </a:bodyPr>
          <a:lstStyle/>
          <a:p>
            <a:pPr algn="ctr"/>
            <a:r>
              <a:rPr lang="en-US" sz="4000" dirty="0">
                <a:latin typeface="Lato"/>
                <a:ea typeface="Lato"/>
                <a:cs typeface="Lato"/>
              </a:rPr>
              <a:t>HOUSE OF DELEGATES PREPARATION</a:t>
            </a:r>
            <a:endParaRPr lang="en-US" sz="4000" b="1">
              <a:latin typeface="Lato"/>
              <a:ea typeface="Lato"/>
              <a:cs typeface="Lato"/>
            </a:endParaRPr>
          </a:p>
        </p:txBody>
      </p:sp>
      <p:sp>
        <p:nvSpPr>
          <p:cNvPr id="6" name="Content Placeholder 2">
            <a:extLst>
              <a:ext uri="{FF2B5EF4-FFF2-40B4-BE49-F238E27FC236}">
                <a16:creationId xmlns:a16="http://schemas.microsoft.com/office/drawing/2014/main" id="{EAAB0EA5-B71B-17AB-ECDA-1C3319279675}"/>
              </a:ext>
            </a:extLst>
          </p:cNvPr>
          <p:cNvSpPr>
            <a:spLocks noGrp="1"/>
          </p:cNvSpPr>
          <p:nvPr>
            <p:ph idx="1"/>
          </p:nvPr>
        </p:nvSpPr>
        <p:spPr>
          <a:xfrm>
            <a:off x="868194" y="1720482"/>
            <a:ext cx="10515600" cy="3729747"/>
          </a:xfrm>
        </p:spPr>
        <p:txBody>
          <a:bodyPr vert="horz" lIns="91440" tIns="45720" rIns="91440" bIns="45720" rtlCol="0" anchor="t">
            <a:noAutofit/>
          </a:bodyPr>
          <a:lstStyle/>
          <a:p>
            <a:pPr marL="0" indent="0" algn="ctr">
              <a:buNone/>
            </a:pPr>
            <a:r>
              <a:rPr lang="en-US" dirty="0">
                <a:latin typeface="Lato"/>
                <a:ea typeface="Lato"/>
                <a:cs typeface="Lato"/>
              </a:rPr>
              <a:t>We ask that you arrive in Virginia prepared to serve your society as their representative.  Review the Reference Guide for Delegates and Alternates, AAMA Bylaws and Delegates Packet which were emailed to you and are also posted on the AAMA website.  </a:t>
            </a:r>
          </a:p>
          <a:p>
            <a:pPr marL="0" indent="0" algn="ctr">
              <a:buNone/>
            </a:pPr>
            <a:r>
              <a:rPr lang="en-US" dirty="0">
                <a:latin typeface="Lato"/>
                <a:ea typeface="Lato"/>
                <a:cs typeface="Lato"/>
              </a:rPr>
              <a:t>Contact us if you have questions or want to reserve a printed copy for pick up at the conference.  It is very important that you limit your use of perfume and do not bring any nut products to the conference to avoid any allergic reactions.</a:t>
            </a:r>
          </a:p>
          <a:p>
            <a:pPr marL="0" indent="0">
              <a:buNone/>
            </a:pPr>
            <a:endParaRPr lang="en-US" sz="3000" dirty="0"/>
          </a:p>
        </p:txBody>
      </p:sp>
    </p:spTree>
    <p:extLst>
      <p:ext uri="{BB962C8B-B14F-4D97-AF65-F5344CB8AC3E}">
        <p14:creationId xmlns:p14="http://schemas.microsoft.com/office/powerpoint/2010/main" val="4043046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84D73-D5B8-4F6C-4A32-A6891E24B26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A8185B-E1EA-7A12-D238-DF388D55DB5C}"/>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BB0BDB25-67D9-4AF0-7D08-A489981437EE}"/>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82721FA5-2DE0-CAFF-64DB-A89A699015A5}"/>
              </a:ext>
            </a:extLst>
          </p:cNvPr>
          <p:cNvSpPr>
            <a:spLocks noGrp="1"/>
          </p:cNvSpPr>
          <p:nvPr>
            <p:ph type="title"/>
          </p:nvPr>
        </p:nvSpPr>
        <p:spPr>
          <a:xfrm>
            <a:off x="838200" y="284988"/>
            <a:ext cx="10515600" cy="1487055"/>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 </a:t>
            </a: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Bylaws Reference Committee</a:t>
            </a:r>
            <a:br>
              <a:rPr lang="en-US" dirty="0">
                <a:latin typeface="Lato" panose="020F0502020204030203" pitchFamily="34" charset="0"/>
                <a:ea typeface="Lato" panose="020F0502020204030203" pitchFamily="34" charset="0"/>
                <a:cs typeface="Lato" panose="020F0502020204030203" pitchFamily="34" charset="0"/>
              </a:rPr>
            </a:br>
            <a:endParaRPr lang="en-US" b="1" dirty="0">
              <a:latin typeface="Lato" panose="020F0502020204030203" pitchFamily="34" charset="0"/>
              <a:ea typeface="Lato" panose="020F0502020204030203" pitchFamily="34" charset="0"/>
              <a:cs typeface="Lato" panose="020F0502020204030203" pitchFamily="34" charset="0"/>
            </a:endParaRPr>
          </a:p>
        </p:txBody>
      </p:sp>
      <p:sp>
        <p:nvSpPr>
          <p:cNvPr id="3" name="Content Placeholder 2">
            <a:extLst>
              <a:ext uri="{FF2B5EF4-FFF2-40B4-BE49-F238E27FC236}">
                <a16:creationId xmlns:a16="http://schemas.microsoft.com/office/drawing/2014/main" id="{AD1E8BF7-5819-BF6F-4D19-53EEC93AFB82}"/>
              </a:ext>
            </a:extLst>
          </p:cNvPr>
          <p:cNvSpPr>
            <a:spLocks noGrp="1"/>
          </p:cNvSpPr>
          <p:nvPr>
            <p:ph idx="1"/>
          </p:nvPr>
        </p:nvSpPr>
        <p:spPr>
          <a:xfrm>
            <a:off x="611909" y="1772043"/>
            <a:ext cx="10741891" cy="3925647"/>
          </a:xfrm>
        </p:spPr>
        <p:txBody>
          <a:bodyPr vert="horz" lIns="0" tIns="45720" rIns="0" bIns="45720" rtlCol="0" anchor="t">
            <a:noAutofit/>
          </a:bodyPr>
          <a:lstStyle/>
          <a:p>
            <a:pPr marL="0" indent="0" algn="ctr">
              <a:lnSpc>
                <a:spcPct val="100000"/>
              </a:lnSpc>
              <a:spcBef>
                <a:spcPts val="0"/>
              </a:spcBef>
              <a:spcAft>
                <a:spcPts val="0"/>
              </a:spcAft>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Bylaws Reference Committee</a:t>
            </a:r>
          </a:p>
          <a:p>
            <a:pPr marL="0" indent="0">
              <a:lnSpc>
                <a:spcPct val="100000"/>
              </a:lnSpc>
              <a:spcBef>
                <a:spcPts val="0"/>
              </a:spcBef>
              <a:spcAft>
                <a:spcPts val="0"/>
              </a:spcAft>
              <a:buNone/>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spcAft>
                <a:spcPts val="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This committee will review each of the Proposed Bylaw Amendments (PBAs)</a:t>
            </a:r>
          </a:p>
          <a:p>
            <a:pPr marL="285750" indent="-285750">
              <a:lnSpc>
                <a:spcPct val="100000"/>
              </a:lnSpc>
              <a:spcBef>
                <a:spcPts val="0"/>
              </a:spcBef>
              <a:spcAft>
                <a:spcPts val="0"/>
              </a:spcAft>
              <a:buFont typeface="Arial,Sans-Serif" panose="020F0502020204030204" pitchFamily="34" charset="0"/>
              <a:buChar char="•"/>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spcAft>
                <a:spcPts val="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They will give attendees the opportunity to state their opinion for or against the proposed amendment</a:t>
            </a:r>
          </a:p>
          <a:p>
            <a:pPr marL="285750" indent="-285750">
              <a:lnSpc>
                <a:spcPct val="100000"/>
              </a:lnSpc>
              <a:spcBef>
                <a:spcPts val="0"/>
              </a:spcBef>
              <a:spcAft>
                <a:spcPts val="0"/>
              </a:spcAft>
              <a:buFont typeface="Arial,Sans-Serif" panose="020F0502020204030204" pitchFamily="34" charset="0"/>
              <a:buChar char="•"/>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spcAft>
                <a:spcPts val="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The chair will announce each bylaw amendment – if you wish to speak, approach the microphone, wait to be recognized, provide your full name, credential, state society then ask your question or state your opinion</a:t>
            </a:r>
          </a:p>
          <a:p>
            <a:pPr algn="ctr">
              <a:lnSpc>
                <a:spcPct val="100000"/>
              </a:lnSpc>
              <a:spcBef>
                <a:spcPts val="0"/>
              </a:spcBef>
              <a:spcAft>
                <a:spcPts val="0"/>
              </a:spcAft>
            </a:pPr>
            <a:endParaRPr lang="en-US" sz="2800" b="1" dirty="0">
              <a:solidFill>
                <a:srgbClr val="000000"/>
              </a:solidFill>
              <a:latin typeface="Georgia Pro Cond Light"/>
            </a:endParaRPr>
          </a:p>
          <a:p>
            <a:pPr>
              <a:lnSpc>
                <a:spcPct val="100000"/>
              </a:lnSpc>
              <a:spcBef>
                <a:spcPts val="0"/>
              </a:spcBef>
              <a:spcAft>
                <a:spcPts val="0"/>
              </a:spcAft>
            </a:pPr>
            <a:endParaRPr lang="en-US" sz="2800" b="1" dirty="0">
              <a:solidFill>
                <a:srgbClr val="FF0000"/>
              </a:solidFill>
              <a:latin typeface="Georgia Pro Cond Light"/>
            </a:endParaRPr>
          </a:p>
        </p:txBody>
      </p:sp>
    </p:spTree>
    <p:extLst>
      <p:ext uri="{BB962C8B-B14F-4D97-AF65-F5344CB8AC3E}">
        <p14:creationId xmlns:p14="http://schemas.microsoft.com/office/powerpoint/2010/main" val="663246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E6C84-DE50-1710-61F8-45E4D27B3B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B88DFCF-AEB9-16F5-D168-8FE03692AF1B}"/>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A0F77C16-489D-A5B1-A7A2-387207E2D27C}"/>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978E0A99-F9E7-7302-5604-E256126C3B24}"/>
              </a:ext>
            </a:extLst>
          </p:cNvPr>
          <p:cNvSpPr>
            <a:spLocks noGrp="1"/>
          </p:cNvSpPr>
          <p:nvPr>
            <p:ph type="title"/>
          </p:nvPr>
        </p:nvSpPr>
        <p:spPr>
          <a:xfrm>
            <a:off x="838200" y="203200"/>
            <a:ext cx="10515600" cy="849746"/>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 Session I</a:t>
            </a:r>
            <a:br>
              <a:rPr lang="en-US" dirty="0"/>
            </a:br>
            <a:endParaRPr lang="en-US" b="1" dirty="0">
              <a:latin typeface="+mn-lt"/>
            </a:endParaRPr>
          </a:p>
        </p:txBody>
      </p:sp>
      <p:sp>
        <p:nvSpPr>
          <p:cNvPr id="3" name="Content Placeholder 2">
            <a:extLst>
              <a:ext uri="{FF2B5EF4-FFF2-40B4-BE49-F238E27FC236}">
                <a16:creationId xmlns:a16="http://schemas.microsoft.com/office/drawing/2014/main" id="{7B2B5E82-CC17-3297-78B3-4EA2650CAA5A}"/>
              </a:ext>
            </a:extLst>
          </p:cNvPr>
          <p:cNvSpPr txBox="1">
            <a:spLocks/>
          </p:cNvSpPr>
          <p:nvPr/>
        </p:nvSpPr>
        <p:spPr>
          <a:xfrm>
            <a:off x="601850" y="1218449"/>
            <a:ext cx="10751950" cy="4523071"/>
          </a:xfrm>
          <a:prstGeom prst="rect">
            <a:avLst/>
          </a:prstGeom>
        </p:spPr>
        <p:txBody>
          <a:bodyPr vert="horz" lIns="0" tIns="45720" rIns="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600" dirty="0">
                <a:solidFill>
                  <a:srgbClr val="000000"/>
                </a:solidFill>
                <a:latin typeface="Lato"/>
                <a:ea typeface="Lato"/>
                <a:cs typeface="Lato"/>
              </a:rPr>
              <a:t>The purpose of the first session of the House is as follows:</a:t>
            </a:r>
            <a:endParaRPr lang="en-US" sz="2600" dirty="0">
              <a:latin typeface="Lato"/>
              <a:ea typeface="Lato"/>
              <a:cs typeface="Lato"/>
            </a:endParaRPr>
          </a:p>
          <a:p>
            <a:pPr>
              <a:lnSpc>
                <a:spcPct val="100000"/>
              </a:lnSpc>
              <a:spcBef>
                <a:spcPts val="0"/>
              </a:spcBef>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Officially open the House for the business of AAMA</a:t>
            </a:r>
            <a:endParaRPr lang="en-US" sz="2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Introduce current officers, past presidents, and committee chairs</a:t>
            </a:r>
            <a:endParaRPr lang="en-US" sz="2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Officially welcome everyone to the 2025 Conference</a:t>
            </a:r>
            <a:endParaRPr lang="en-US" sz="2600" dirty="0">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Allow nominations from the floor for open positions on the Board of Trustees and Nominating Committee.</a:t>
            </a:r>
            <a:endParaRPr lang="en-US" sz="2600" dirty="0">
              <a:latin typeface="Lato" panose="020F0502020204030203" pitchFamily="34" charset="0"/>
              <a:ea typeface="Lato" panose="020F0502020204030203" pitchFamily="34" charset="0"/>
              <a:cs typeface="Lato" panose="020F0502020204030203" pitchFamily="34" charset="0"/>
            </a:endParaRPr>
          </a:p>
          <a:p>
            <a:pPr marL="742950" lvl="1" indent="-285750">
              <a:spcBef>
                <a:spcPts val="0"/>
              </a:spcBef>
              <a:buFont typeface="Arial,Sans-Serif" panose="020F0502020204030204" pitchFamily="34" charset="0"/>
              <a:buChar char="○"/>
            </a:pPr>
            <a:r>
              <a:rPr lang="en-US" dirty="0">
                <a:solidFill>
                  <a:srgbClr val="000000"/>
                </a:solidFill>
                <a:latin typeface="Lato" panose="020F0502020204030203" pitchFamily="34" charset="0"/>
                <a:ea typeface="Lato" panose="020F0502020204030203" pitchFamily="34" charset="0"/>
                <a:cs typeface="Lato" panose="020F0502020204030203" pitchFamily="34" charset="0"/>
              </a:rPr>
              <a:t>To run from the floor per AAMA Bylaws (Article IX, Section 1, 2-F-2) </a:t>
            </a:r>
            <a:r>
              <a:rPr lang="en-US" i="1" dirty="0">
                <a:solidFill>
                  <a:srgbClr val="000000"/>
                </a:solidFill>
                <a:latin typeface="Lato" panose="020F0502020204030203" pitchFamily="34" charset="0"/>
                <a:ea typeface="Lato" panose="020F0502020204030203" pitchFamily="34" charset="0"/>
                <a:cs typeface="Lato" panose="020F0502020204030203" pitchFamily="34" charset="0"/>
              </a:rPr>
              <a:t>“documentation of the qualifications of the nominee and written consent to serve have been submitted to the Speaker of the House by 30 calendar days prior to the last business day prior to the opening session of the House of Delegates.” (August 21, 2025)</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164287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9F297-E18E-CF8E-8E58-349799ABE3F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CAF552A-432F-8942-D075-45D30CB851CB}"/>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51331A3F-7C47-7D4D-DAA2-06C2EC30251C}"/>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ECB0FD21-DC11-78B8-2B84-BA3AA4218C8A}"/>
              </a:ext>
            </a:extLst>
          </p:cNvPr>
          <p:cNvSpPr>
            <a:spLocks noGrp="1"/>
          </p:cNvSpPr>
          <p:nvPr>
            <p:ph type="title"/>
          </p:nvPr>
        </p:nvSpPr>
        <p:spPr>
          <a:xfrm>
            <a:off x="838200" y="432101"/>
            <a:ext cx="10515600" cy="849746"/>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t>Meet the Candidates</a:t>
            </a:r>
            <a:br>
              <a:rPr lang="en-US" dirty="0"/>
            </a:br>
            <a:endParaRPr lang="en-US" b="1" dirty="0">
              <a:latin typeface="+mn-lt"/>
            </a:endParaRPr>
          </a:p>
        </p:txBody>
      </p:sp>
      <p:sp>
        <p:nvSpPr>
          <p:cNvPr id="6" name="TextBox 5">
            <a:extLst>
              <a:ext uri="{FF2B5EF4-FFF2-40B4-BE49-F238E27FC236}">
                <a16:creationId xmlns:a16="http://schemas.microsoft.com/office/drawing/2014/main" id="{8AF2572B-0F88-64CD-D72E-DA77BCD68D7F}"/>
              </a:ext>
            </a:extLst>
          </p:cNvPr>
          <p:cNvSpPr txBox="1"/>
          <p:nvPr/>
        </p:nvSpPr>
        <p:spPr>
          <a:xfrm>
            <a:off x="683492" y="1532332"/>
            <a:ext cx="10515600" cy="3477875"/>
          </a:xfrm>
          <a:prstGeom prst="rect">
            <a:avLst/>
          </a:prstGeom>
          <a:noFill/>
        </p:spPr>
        <p:txBody>
          <a:bodyPr wrap="square" lIns="91440" tIns="45720" rIns="91440" bIns="45720" rtlCol="0" anchor="t">
            <a:spAutoFit/>
          </a:bodyPr>
          <a:lstStyle/>
          <a:p>
            <a:pPr marL="342900" indent="-342900">
              <a:buFont typeface="Arial"/>
              <a:buChar char="•"/>
            </a:pP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After the close of the first session of the </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House</a:t>
            </a: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 at </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approximately 10:15 am candidates for office will present their campaign speeches. </a:t>
            </a:r>
            <a:endParaRPr lang="en-US" sz="2600" dirty="0">
              <a:latin typeface="Lato" panose="020F0502020204030203" pitchFamily="34" charset="0"/>
              <a:ea typeface="Lato" panose="020F0502020204030203" pitchFamily="34" charset="0"/>
              <a:cs typeface="Lato" panose="020F0502020204030203" pitchFamily="34" charset="0"/>
            </a:endParaRPr>
          </a:p>
          <a:p>
            <a:pPr marL="342900" indent="-342900">
              <a:buFont typeface="Arial"/>
              <a:buChar char="•"/>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342900" indent="-342900">
              <a:buFont typeface="Arial"/>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Delegates and Alternates will be given the opportunity after the speeches to speak with the candidates.  We encourage all Delegates and Alternates to attend with at least one question for each candidate.  This will prepare you for voting on the candidates at the second session of the House.</a:t>
            </a:r>
          </a:p>
          <a:p>
            <a:pPr marL="285750" indent="-285750">
              <a:spcAft>
                <a:spcPts val="800"/>
              </a:spcAft>
              <a:buFont typeface="Arial" panose="020B0604020202020204" pitchFamily="34" charset="0"/>
              <a:buChar char="•"/>
            </a:pPr>
            <a:endParaRPr lang="en-US" sz="2800" b="1" i="1" dirty="0">
              <a:solidFill>
                <a:srgbClr val="000000"/>
              </a:solidFill>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7586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BBFEB-9F8F-E550-627D-877D1B284D2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3E24237-8ED5-D2AE-04CF-C12D8E3BCCD6}"/>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0C2E9981-5643-7AE3-6A5E-E6A20CCF760E}"/>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41F9C049-37BC-FF71-E9D3-D5D070434B8B}"/>
              </a:ext>
            </a:extLst>
          </p:cNvPr>
          <p:cNvSpPr>
            <a:spLocks noGrp="1"/>
          </p:cNvSpPr>
          <p:nvPr>
            <p:ph type="title"/>
          </p:nvPr>
        </p:nvSpPr>
        <p:spPr>
          <a:xfrm>
            <a:off x="838200" y="203200"/>
            <a:ext cx="10515600" cy="849746"/>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Session II - House of Delegates</a:t>
            </a:r>
            <a:br>
              <a:rPr lang="en-US" dirty="0"/>
            </a:br>
            <a:endParaRPr lang="en-US" b="1" dirty="0">
              <a:latin typeface="+mn-lt"/>
            </a:endParaRPr>
          </a:p>
        </p:txBody>
      </p:sp>
      <p:sp>
        <p:nvSpPr>
          <p:cNvPr id="6" name="TextBox 5">
            <a:extLst>
              <a:ext uri="{FF2B5EF4-FFF2-40B4-BE49-F238E27FC236}">
                <a16:creationId xmlns:a16="http://schemas.microsoft.com/office/drawing/2014/main" id="{F5E13B54-2019-7D4D-1EE6-71502D0FBA7A}"/>
              </a:ext>
            </a:extLst>
          </p:cNvPr>
          <p:cNvSpPr txBox="1"/>
          <p:nvPr/>
        </p:nvSpPr>
        <p:spPr>
          <a:xfrm>
            <a:off x="617329" y="1155647"/>
            <a:ext cx="11122090" cy="5693866"/>
          </a:xfrm>
          <a:prstGeom prst="rect">
            <a:avLst/>
          </a:prstGeom>
          <a:noFill/>
        </p:spPr>
        <p:txBody>
          <a:bodyPr wrap="square" lIns="91440" tIns="45720" rIns="91440" bIns="45720" rtlCol="0" anchor="t">
            <a:spAutoFit/>
          </a:bodyPr>
          <a:lstStyle/>
          <a:p>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Delegates need to check in</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 </a:t>
            </a: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at the credentials desk prior to the</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 </a:t>
            </a: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opening of</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 </a:t>
            </a: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S</a:t>
            </a: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ession II of the House of Delegates.</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  </a:t>
            </a: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Session II will start at </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6:30 pm.</a:t>
            </a:r>
            <a:endPar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R="0" algn="l">
              <a:spcBef>
                <a:spcPts val="0"/>
              </a:spcBef>
              <a:spcAft>
                <a:spcPts val="0"/>
              </a:spcAft>
            </a:pPr>
            <a:endParaRPr lang="en-US" sz="2600" dirty="0">
              <a:solidFill>
                <a:srgbClr val="000000"/>
              </a:solidFill>
              <a:latin typeface="Lato" panose="020F0502020204030203" pitchFamily="34" charset="0"/>
              <a:ea typeface="Lato" panose="020F0502020204030203" pitchFamily="34" charset="0"/>
              <a:cs typeface="Lato" panose="020F0502020204030203" pitchFamily="34" charset="0"/>
            </a:endParaRPr>
          </a:p>
          <a:p>
            <a:pPr>
              <a:spcAft>
                <a:spcPts val="800"/>
              </a:spcAft>
            </a:pP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The purpose of the second session of the house is:</a:t>
            </a:r>
          </a:p>
          <a:p>
            <a:pPr marL="742950" lvl="1" indent="-285750">
              <a:spcAft>
                <a:spcPts val="800"/>
              </a:spcAft>
              <a:buFont typeface="Arial" panose="020B060402020202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Reference </a:t>
            </a: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committees will give their reports with their recommendations</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a:t>
            </a:r>
          </a:p>
          <a:p>
            <a:pPr marL="742950" lvl="1" indent="-285750">
              <a:spcAft>
                <a:spcPts val="800"/>
              </a:spcAft>
              <a:buFont typeface="Arial" panose="020B0604020202020204" pitchFamily="34" charset="0"/>
              <a:buChar char="•"/>
            </a:pPr>
            <a:r>
              <a:rPr lang="en-US" sz="2600" dirty="0">
                <a:solidFill>
                  <a:srgbClr val="000000"/>
                </a:solidFill>
                <a:effectLst/>
                <a:latin typeface="Lato" panose="020F0502020204030203" pitchFamily="34" charset="0"/>
                <a:ea typeface="Lato" panose="020F0502020204030203" pitchFamily="34" charset="0"/>
                <a:cs typeface="Lato" panose="020F0502020204030203" pitchFamily="34" charset="0"/>
              </a:rPr>
              <a:t>Voting </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on reference committee recommendations regarding reports, proposed resolution, and bylaw amendments.</a:t>
            </a:r>
            <a:endParaRPr lang="en-US" sz="2600" dirty="0">
              <a:effectLst/>
              <a:latin typeface="Lato" panose="020F0502020204030203" pitchFamily="34" charset="0"/>
              <a:ea typeface="Lato" panose="020F0502020204030203" pitchFamily="34" charset="0"/>
              <a:cs typeface="Lato" panose="020F0502020204030203" pitchFamily="34" charset="0"/>
            </a:endParaRPr>
          </a:p>
          <a:p>
            <a:pPr marL="742950" lvl="1" indent="-285750">
              <a:spcAft>
                <a:spcPts val="800"/>
              </a:spcAft>
              <a:buFont typeface="Arial" panose="020B060402020202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Election of the officers, trustees and the nominating committee.</a:t>
            </a:r>
          </a:p>
          <a:p>
            <a:pPr lvl="1">
              <a:spcAft>
                <a:spcPts val="800"/>
              </a:spcAft>
            </a:pPr>
            <a:endParaRPr lang="en-US" sz="2800" b="1" dirty="0">
              <a:effectLst/>
              <a:latin typeface="Georgia Pro Cond Light"/>
              <a:ea typeface="Calibri" panose="020F0502020204030204" pitchFamily="34" charset="0"/>
              <a:cs typeface="Calibri"/>
            </a:endParaRPr>
          </a:p>
          <a:p>
            <a:pPr marR="0" lvl="1" algn="l">
              <a:spcBef>
                <a:spcPts val="0"/>
              </a:spcBef>
              <a:spcAft>
                <a:spcPts val="800"/>
              </a:spcAft>
            </a:pPr>
            <a:endParaRPr lang="en-US" sz="2800" b="1" dirty="0">
              <a:latin typeface="Georgia Pro Cond Light" panose="020F0302020204030204"/>
              <a:ea typeface="Calibri" panose="020F0502020204030204" pitchFamily="34" charset="0"/>
              <a:cs typeface="Calibri"/>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1795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D26B8-0EA7-627D-3878-CE3A289E445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77B3EC1-4EAB-C0CF-E103-2D012D3A4E52}"/>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49ACEF12-4A8F-19C1-D075-4C19FC02BDBC}"/>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8880BCFE-F68C-5166-A9BE-32D4E1951F4E}"/>
              </a:ext>
            </a:extLst>
          </p:cNvPr>
          <p:cNvSpPr>
            <a:spLocks noGrp="1"/>
          </p:cNvSpPr>
          <p:nvPr>
            <p:ph type="title"/>
          </p:nvPr>
        </p:nvSpPr>
        <p:spPr>
          <a:xfrm>
            <a:off x="838200" y="203200"/>
            <a:ext cx="10515600" cy="849746"/>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 Voting</a:t>
            </a:r>
            <a:br>
              <a:rPr lang="en-US" dirty="0"/>
            </a:br>
            <a:endParaRPr lang="en-US" b="1" dirty="0">
              <a:latin typeface="+mn-lt"/>
            </a:endParaRPr>
          </a:p>
        </p:txBody>
      </p:sp>
      <p:sp>
        <p:nvSpPr>
          <p:cNvPr id="6" name="TextBox 5">
            <a:extLst>
              <a:ext uri="{FF2B5EF4-FFF2-40B4-BE49-F238E27FC236}">
                <a16:creationId xmlns:a16="http://schemas.microsoft.com/office/drawing/2014/main" id="{727A1AD0-8D0B-9A1C-0D30-A242056CA136}"/>
              </a:ext>
            </a:extLst>
          </p:cNvPr>
          <p:cNvSpPr txBox="1"/>
          <p:nvPr/>
        </p:nvSpPr>
        <p:spPr>
          <a:xfrm>
            <a:off x="528237" y="1052946"/>
            <a:ext cx="11238890" cy="5468164"/>
          </a:xfrm>
          <a:prstGeom prst="rect">
            <a:avLst/>
          </a:prstGeom>
          <a:noFill/>
        </p:spPr>
        <p:txBody>
          <a:bodyPr wrap="square" lIns="91440" tIns="45720" rIns="91440" bIns="45720" rtlCol="0" anchor="t">
            <a:spAutoFit/>
          </a:bodyPr>
          <a:lstStyle/>
          <a:p>
            <a:pPr>
              <a:spcAft>
                <a:spcPts val="800"/>
              </a:spcAft>
            </a:pPr>
            <a:r>
              <a:rPr lang="en-US" sz="2400" dirty="0">
                <a:effectLst/>
                <a:latin typeface="Lato" panose="020F0502020204030203" pitchFamily="34" charset="0"/>
                <a:ea typeface="Lato" panose="020F0502020204030203" pitchFamily="34" charset="0"/>
                <a:cs typeface="Lato" panose="020F0502020204030203" pitchFamily="34" charset="0"/>
              </a:rPr>
              <a:t>This year, we are pleased to again have the assistance of </a:t>
            </a:r>
            <a:r>
              <a:rPr lang="en-US" sz="2400" i="1" dirty="0">
                <a:effectLst/>
                <a:latin typeface="Lato" panose="020F0502020204030203" pitchFamily="34" charset="0"/>
                <a:ea typeface="Lato" panose="020F0502020204030203" pitchFamily="34" charset="0"/>
                <a:cs typeface="Lato" panose="020F0502020204030203" pitchFamily="34" charset="0"/>
              </a:rPr>
              <a:t>Turning Technologies </a:t>
            </a:r>
            <a:r>
              <a:rPr lang="en-US" sz="2400" dirty="0">
                <a:effectLst/>
                <a:latin typeface="Lato" panose="020F0502020204030203" pitchFamily="34" charset="0"/>
                <a:ea typeface="Lato" panose="020F0502020204030203" pitchFamily="34" charset="0"/>
                <a:cs typeface="Lato" panose="020F0502020204030203" pitchFamily="34" charset="0"/>
              </a:rPr>
              <a:t>to help us with our voting process.</a:t>
            </a:r>
            <a:r>
              <a:rPr lang="en-US" sz="2400" dirty="0">
                <a:latin typeface="Lato" panose="020F0502020204030203" pitchFamily="34" charset="0"/>
                <a:ea typeface="Lato" panose="020F0502020204030203" pitchFamily="34" charset="0"/>
                <a:cs typeface="Lato" panose="020F0502020204030203" pitchFamily="34" charset="0"/>
              </a:rPr>
              <a:t> </a:t>
            </a:r>
            <a:endParaRPr lang="en-US" sz="2400" dirty="0">
              <a:effectLst/>
              <a:latin typeface="Lato" panose="020F0502020204030203" pitchFamily="34" charset="0"/>
              <a:ea typeface="Lato" panose="020F0502020204030203" pitchFamily="34" charset="0"/>
              <a:cs typeface="Lato" panose="020F0502020204030203" pitchFamily="34" charset="0"/>
            </a:endParaRPr>
          </a:p>
          <a:p>
            <a:pPr marL="742950" lvl="1" indent="-285750">
              <a:spcAft>
                <a:spcPts val="800"/>
              </a:spcAft>
              <a:buFont typeface="Arial" panose="020B0604020202020204" pitchFamily="34" charset="0"/>
              <a:buChar char="•"/>
            </a:pPr>
            <a:r>
              <a:rPr lang="en-US" sz="2400" dirty="0">
                <a:effectLst/>
                <a:latin typeface="Lato" panose="020F0502020204030203" pitchFamily="34" charset="0"/>
                <a:ea typeface="Lato" panose="020F0502020204030203" pitchFamily="34" charset="0"/>
                <a:cs typeface="Lato" panose="020F0502020204030203" pitchFamily="34" charset="0"/>
              </a:rPr>
              <a:t>We will be using electronic voting for the</a:t>
            </a:r>
            <a:r>
              <a:rPr lang="en-US" sz="2400" dirty="0">
                <a:latin typeface="Lato" panose="020F0502020204030203" pitchFamily="34" charset="0"/>
                <a:ea typeface="Lato" panose="020F0502020204030203" pitchFamily="34" charset="0"/>
                <a:cs typeface="Lato" panose="020F0502020204030203" pitchFamily="34" charset="0"/>
              </a:rPr>
              <a:t> election of officers and trustees, the nominating committee, reports, resolution, and the proposed bylaws amendments.</a:t>
            </a:r>
          </a:p>
          <a:p>
            <a:pPr marL="742950" lvl="1" indent="-285750">
              <a:spcAft>
                <a:spcPts val="800"/>
              </a:spcAft>
              <a:buFont typeface="Arial" panose="020B0604020202020204" pitchFamily="34" charset="0"/>
              <a:buChar char="•"/>
            </a:pPr>
            <a:r>
              <a:rPr lang="en-US" sz="2400" dirty="0">
                <a:latin typeface="Lato" panose="020F0502020204030203" pitchFamily="34" charset="0"/>
                <a:ea typeface="Lato" panose="020F0502020204030203" pitchFamily="34" charset="0"/>
                <a:cs typeface="Lato" panose="020F0502020204030203" pitchFamily="34" charset="0"/>
              </a:rPr>
              <a:t>Delegates</a:t>
            </a:r>
            <a:r>
              <a:rPr lang="en-US" sz="2400" dirty="0">
                <a:effectLst/>
                <a:latin typeface="Lato" panose="020F0502020204030203" pitchFamily="34" charset="0"/>
                <a:ea typeface="Lato" panose="020F0502020204030203" pitchFamily="34" charset="0"/>
                <a:cs typeface="Lato" panose="020F0502020204030203" pitchFamily="34" charset="0"/>
              </a:rPr>
              <a:t> vote once</a:t>
            </a:r>
            <a:r>
              <a:rPr lang="en-US" sz="2400" dirty="0">
                <a:latin typeface="Lato" panose="020F0502020204030203" pitchFamily="34" charset="0"/>
                <a:ea typeface="Lato" panose="020F0502020204030203" pitchFamily="34" charset="0"/>
                <a:cs typeface="Lato" panose="020F0502020204030203" pitchFamily="34" charset="0"/>
              </a:rPr>
              <a:t> using each device provided to you. Proxy</a:t>
            </a:r>
            <a:r>
              <a:rPr lang="en-US" sz="2400" dirty="0">
                <a:effectLst/>
                <a:latin typeface="Lato" panose="020F0502020204030203" pitchFamily="34" charset="0"/>
                <a:ea typeface="Lato" panose="020F0502020204030203" pitchFamily="34" charset="0"/>
                <a:cs typeface="Lato" panose="020F0502020204030203" pitchFamily="34" charset="0"/>
              </a:rPr>
              <a:t> </a:t>
            </a:r>
            <a:r>
              <a:rPr lang="en-US" sz="2400" dirty="0">
                <a:latin typeface="Lato" panose="020F0502020204030203" pitchFamily="34" charset="0"/>
                <a:ea typeface="Lato" panose="020F0502020204030203" pitchFamily="34" charset="0"/>
                <a:cs typeface="Lato" panose="020F0502020204030203" pitchFamily="34" charset="0"/>
              </a:rPr>
              <a:t>holders are provided one device per proxy</a:t>
            </a:r>
            <a:r>
              <a:rPr lang="en-US" sz="2400" dirty="0">
                <a:effectLst/>
                <a:latin typeface="Lato" panose="020F0502020204030203" pitchFamily="34" charset="0"/>
                <a:ea typeface="Lato" panose="020F0502020204030203" pitchFamily="34" charset="0"/>
                <a:cs typeface="Lato" panose="020F0502020204030203" pitchFamily="34" charset="0"/>
              </a:rPr>
              <a:t>.</a:t>
            </a:r>
            <a:endParaRPr lang="en-US" sz="2400" dirty="0">
              <a:latin typeface="Lato" panose="020F0502020204030203" pitchFamily="34" charset="0"/>
              <a:ea typeface="Lato" panose="020F0502020204030203" pitchFamily="34" charset="0"/>
              <a:cs typeface="Lato" panose="020F0502020204030203" pitchFamily="34" charset="0"/>
            </a:endParaRPr>
          </a:p>
          <a:p>
            <a:pPr marL="742950" lvl="1" indent="-285750">
              <a:spcAft>
                <a:spcPts val="800"/>
              </a:spcAft>
              <a:buFont typeface="Arial" panose="020B0604020202020204" pitchFamily="34" charset="0"/>
              <a:buChar char="•"/>
            </a:pPr>
            <a:r>
              <a:rPr lang="en-US" sz="2400" dirty="0">
                <a:effectLst/>
                <a:latin typeface="Lato" panose="020F0502020204030203" pitchFamily="34" charset="0"/>
                <a:ea typeface="Lato" panose="020F0502020204030203" pitchFamily="34" charset="0"/>
                <a:cs typeface="Lato" panose="020F0502020204030203" pitchFamily="34" charset="0"/>
              </a:rPr>
              <a:t>The electronic devices will be handed out at the start of the second session after the delegates have been seated.</a:t>
            </a:r>
          </a:p>
          <a:p>
            <a:pPr marL="742950" lvl="1" indent="-285750">
              <a:spcAft>
                <a:spcPts val="800"/>
              </a:spcAft>
              <a:buFont typeface="Arial" panose="020B0604020202020204" pitchFamily="34" charset="0"/>
              <a:buChar char="•"/>
            </a:pPr>
            <a:r>
              <a:rPr lang="en-US" sz="2400" dirty="0">
                <a:effectLst/>
                <a:latin typeface="Lato"/>
                <a:ea typeface="Lato"/>
                <a:cs typeface="Lato"/>
              </a:rPr>
              <a:t>During the </a:t>
            </a:r>
            <a:r>
              <a:rPr lang="en-US" sz="2400" dirty="0">
                <a:latin typeface="Lato"/>
                <a:ea typeface="Lato"/>
                <a:cs typeface="Lato"/>
              </a:rPr>
              <a:t>House</a:t>
            </a:r>
            <a:r>
              <a:rPr lang="en-US" sz="2400" dirty="0">
                <a:effectLst/>
                <a:latin typeface="Lato"/>
                <a:ea typeface="Lato"/>
                <a:cs typeface="Lato"/>
              </a:rPr>
              <a:t> and before we start the voting process, the representative from Turning Technologies will give</a:t>
            </a:r>
            <a:r>
              <a:rPr lang="en-US" sz="2400" dirty="0">
                <a:latin typeface="Lato"/>
                <a:ea typeface="Lato"/>
                <a:cs typeface="Lato"/>
              </a:rPr>
              <a:t> a demonstration</a:t>
            </a:r>
            <a:r>
              <a:rPr lang="en-US" sz="2400" dirty="0">
                <a:effectLst/>
                <a:latin typeface="Lato"/>
                <a:ea typeface="Lato"/>
                <a:cs typeface="Lato"/>
              </a:rPr>
              <a:t> on how to use the electronic devices prior to the actual voting.</a:t>
            </a:r>
          </a:p>
          <a:p>
            <a:pPr marL="0" marR="0" algn="l">
              <a:spcBef>
                <a:spcPts val="0"/>
              </a:spcBef>
              <a:spcAft>
                <a:spcPts val="0"/>
              </a:spcAft>
            </a:pP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8740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CA5A7-20EB-AEFF-4FCA-5E49C14B669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35109CF-89FD-FAC7-7581-B9F3ECEEDC98}"/>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FA55E0C2-6AE9-CFCE-B25F-2D114B9D84BC}"/>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5895A968-0B58-7E66-78D7-CF88F257BC3F}"/>
              </a:ext>
            </a:extLst>
          </p:cNvPr>
          <p:cNvSpPr>
            <a:spLocks noGrp="1"/>
          </p:cNvSpPr>
          <p:nvPr>
            <p:ph type="title"/>
          </p:nvPr>
        </p:nvSpPr>
        <p:spPr>
          <a:xfrm>
            <a:off x="868680" y="284988"/>
            <a:ext cx="10515600" cy="950976"/>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House of Delegates – Voting</a:t>
            </a:r>
            <a:endParaRPr lang="en-US" sz="4000" b="1" dirty="0">
              <a:latin typeface="+mn-lt"/>
            </a:endParaRPr>
          </a:p>
        </p:txBody>
      </p:sp>
      <p:sp>
        <p:nvSpPr>
          <p:cNvPr id="6" name="Content Placeholder 2">
            <a:extLst>
              <a:ext uri="{FF2B5EF4-FFF2-40B4-BE49-F238E27FC236}">
                <a16:creationId xmlns:a16="http://schemas.microsoft.com/office/drawing/2014/main" id="{7D30DD18-37C1-01FD-E1A3-D9B553180EF5}"/>
              </a:ext>
            </a:extLst>
          </p:cNvPr>
          <p:cNvSpPr>
            <a:spLocks noGrp="1"/>
          </p:cNvSpPr>
          <p:nvPr>
            <p:ph idx="1"/>
          </p:nvPr>
        </p:nvSpPr>
        <p:spPr>
          <a:xfrm>
            <a:off x="1066800" y="1548554"/>
            <a:ext cx="10058400" cy="3760891"/>
          </a:xfrm>
        </p:spPr>
        <p:txBody>
          <a:bodyPr vert="horz" lIns="0" tIns="45720" rIns="0" bIns="45720" rtlCol="0" anchor="t">
            <a:normAutofit/>
          </a:bodyPr>
          <a:lstStyle/>
          <a:p>
            <a:pPr marL="285750" indent="-285750">
              <a:lnSpc>
                <a:spcPct val="100000"/>
              </a:lnSpc>
              <a:spcBef>
                <a:spcPts val="0"/>
              </a:spcBef>
              <a:spcAft>
                <a:spcPts val="0"/>
              </a:spcAft>
              <a:buFont typeface="Arial,Sans-Serif" panose="020F0502020204030204" pitchFamily="34" charset="0"/>
              <a:buChar char="•"/>
            </a:pPr>
            <a:r>
              <a:rPr lang="en-US" sz="2600" dirty="0">
                <a:solidFill>
                  <a:schemeClr val="tx1"/>
                </a:solidFill>
                <a:latin typeface="Lato" panose="020F0502020204030203" pitchFamily="34" charset="0"/>
                <a:ea typeface="Lato" panose="020F0502020204030203" pitchFamily="34" charset="0"/>
                <a:cs typeface="Lato" panose="020F0502020204030203" pitchFamily="34" charset="0"/>
              </a:rPr>
              <a:t>Remember – you do not have to vote for a candidate simply because they are the only one running. </a:t>
            </a:r>
          </a:p>
          <a:p>
            <a:pPr marL="285750" indent="-285750">
              <a:lnSpc>
                <a:spcPct val="100000"/>
              </a:lnSpc>
              <a:spcBef>
                <a:spcPts val="0"/>
              </a:spcBef>
              <a:spcAft>
                <a:spcPts val="0"/>
              </a:spcAft>
              <a:buFont typeface="Arial,Sans-Serif" panose="020F0502020204030204" pitchFamily="34" charset="0"/>
              <a:buChar char="•"/>
            </a:pPr>
            <a:endParaRPr lang="en-US" sz="10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spcAft>
                <a:spcPts val="0"/>
              </a:spcAft>
              <a:buFont typeface="Arial,Sans-Serif" panose="020F0502020204030204" pitchFamily="34" charset="0"/>
              <a:buChar char="•"/>
            </a:pPr>
            <a:r>
              <a:rPr lang="en-US" sz="2600" dirty="0">
                <a:solidFill>
                  <a:schemeClr val="tx1"/>
                </a:solidFill>
                <a:latin typeface="Lato" panose="020F0502020204030203" pitchFamily="34" charset="0"/>
                <a:ea typeface="Lato" panose="020F0502020204030203" pitchFamily="34" charset="0"/>
                <a:cs typeface="Lato" panose="020F0502020204030203" pitchFamily="34" charset="0"/>
              </a:rPr>
              <a:t>You may abstain from voting for a specific candidate or for a specific motion. Abstentions are considered a negative vote.  </a:t>
            </a:r>
          </a:p>
          <a:p>
            <a:pPr marL="285750" indent="-285750">
              <a:lnSpc>
                <a:spcPct val="100000"/>
              </a:lnSpc>
              <a:spcBef>
                <a:spcPts val="0"/>
              </a:spcBef>
              <a:spcAft>
                <a:spcPts val="0"/>
              </a:spcAft>
              <a:buFont typeface="Arial,Sans-Serif" panose="020F0502020204030204" pitchFamily="34" charset="0"/>
              <a:buChar char="•"/>
            </a:pPr>
            <a:endParaRPr lang="en-US" sz="10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spcAft>
                <a:spcPts val="0"/>
              </a:spcAft>
              <a:buFont typeface="Arial,Sans-Serif" panose="020F0502020204030204" pitchFamily="34" charset="0"/>
              <a:buChar char="•"/>
            </a:pPr>
            <a:r>
              <a:rPr lang="en-US" sz="2600" dirty="0">
                <a:solidFill>
                  <a:schemeClr val="tx1"/>
                </a:solidFill>
                <a:latin typeface="Lato" panose="020F0502020204030203" pitchFamily="34" charset="0"/>
                <a:ea typeface="Lato" panose="020F0502020204030203" pitchFamily="34" charset="0"/>
                <a:cs typeface="Lato" panose="020F0502020204030203" pitchFamily="34" charset="0"/>
              </a:rPr>
              <a:t>You are elected to vote on behalf of your society membership.  Do not feel pressured; you should be comfortable with how you cast your vote. </a:t>
            </a:r>
            <a:r>
              <a:rPr lang="en-US" sz="2600" b="1" dirty="0">
                <a:solidFill>
                  <a:schemeClr val="tx1"/>
                </a:solidFill>
                <a:latin typeface="Georgia Pro Cond Light"/>
              </a:rPr>
              <a:t> </a:t>
            </a:r>
            <a:endParaRPr lang="en-US" sz="2600" b="1" dirty="0">
              <a:solidFill>
                <a:schemeClr val="tx1"/>
              </a:solidFill>
            </a:endParaRPr>
          </a:p>
        </p:txBody>
      </p:sp>
    </p:spTree>
    <p:extLst>
      <p:ext uri="{BB962C8B-B14F-4D97-AF65-F5344CB8AC3E}">
        <p14:creationId xmlns:p14="http://schemas.microsoft.com/office/powerpoint/2010/main" val="4047391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497CA-16D6-1C26-8DB9-B69F1078A83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CB8124F-CF8F-26E1-C0AD-9D3E677F16A3}"/>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4E929568-972D-A438-8BC6-096EDA82EF3B}"/>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2F8D6D56-2AEF-F1A4-8738-591507D91141}"/>
              </a:ext>
            </a:extLst>
          </p:cNvPr>
          <p:cNvSpPr>
            <a:spLocks noGrp="1"/>
          </p:cNvSpPr>
          <p:nvPr>
            <p:ph type="title"/>
          </p:nvPr>
        </p:nvSpPr>
        <p:spPr>
          <a:xfrm>
            <a:off x="838200" y="415514"/>
            <a:ext cx="10515600" cy="849746"/>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 Voting Continued</a:t>
            </a:r>
            <a:br>
              <a:rPr lang="en-US" dirty="0"/>
            </a:br>
            <a:endParaRPr lang="en-US" b="1" dirty="0">
              <a:latin typeface="+mn-lt"/>
            </a:endParaRPr>
          </a:p>
        </p:txBody>
      </p:sp>
      <p:sp>
        <p:nvSpPr>
          <p:cNvPr id="6" name="TextBox 5">
            <a:extLst>
              <a:ext uri="{FF2B5EF4-FFF2-40B4-BE49-F238E27FC236}">
                <a16:creationId xmlns:a16="http://schemas.microsoft.com/office/drawing/2014/main" id="{D83797B1-1DBD-B0AC-3D0B-CCD068499996}"/>
              </a:ext>
            </a:extLst>
          </p:cNvPr>
          <p:cNvSpPr txBox="1"/>
          <p:nvPr/>
        </p:nvSpPr>
        <p:spPr>
          <a:xfrm>
            <a:off x="1005048" y="1578769"/>
            <a:ext cx="10181903" cy="3631763"/>
          </a:xfrm>
          <a:prstGeom prst="rect">
            <a:avLst/>
          </a:prstGeom>
          <a:noFill/>
        </p:spPr>
        <p:txBody>
          <a:bodyPr wrap="square" lIns="91440" tIns="45720" rIns="91440" bIns="45720" rtlCol="0" anchor="t">
            <a:spAutoFit/>
          </a:bodyPr>
          <a:lstStyle/>
          <a:p>
            <a:r>
              <a:rPr lang="en-US" sz="2600" dirty="0">
                <a:latin typeface="Lato" panose="020F0502020204030203" pitchFamily="34" charset="0"/>
                <a:ea typeface="Lato" panose="020F0502020204030203" pitchFamily="34" charset="0"/>
                <a:cs typeface="Lato" panose="020F0502020204030203" pitchFamily="34" charset="0"/>
              </a:rPr>
              <a:t>At the beginning of each session of the HOD - t</a:t>
            </a:r>
            <a:r>
              <a:rPr lang="en-US" sz="2600" dirty="0">
                <a:effectLst/>
                <a:latin typeface="Lato" panose="020F0502020204030203" pitchFamily="34" charset="0"/>
                <a:ea typeface="Lato" panose="020F0502020204030203" pitchFamily="34" charset="0"/>
                <a:cs typeface="Lato" panose="020F0502020204030203" pitchFamily="34" charset="0"/>
              </a:rPr>
              <a:t>he Credentials Chair will report </a:t>
            </a:r>
            <a:r>
              <a:rPr lang="en-US" sz="2600" dirty="0">
                <a:latin typeface="Lato" panose="020F0502020204030203" pitchFamily="34" charset="0"/>
                <a:ea typeface="Lato" panose="020F0502020204030203" pitchFamily="34" charset="0"/>
                <a:cs typeface="Lato" panose="020F0502020204030203" pitchFamily="34" charset="0"/>
              </a:rPr>
              <a:t>the</a:t>
            </a:r>
            <a:r>
              <a:rPr lang="en-US" sz="2600" dirty="0">
                <a:effectLst/>
                <a:latin typeface="Lato" panose="020F0502020204030203" pitchFamily="34" charset="0"/>
                <a:ea typeface="Lato" panose="020F0502020204030203" pitchFamily="34" charset="0"/>
                <a:cs typeface="Lato" panose="020F0502020204030203" pitchFamily="34" charset="0"/>
              </a:rPr>
              <a:t>:</a:t>
            </a:r>
          </a:p>
          <a:p>
            <a:endParaRPr lang="en-US" sz="1000" dirty="0">
              <a:effectLst/>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Number</a:t>
            </a:r>
            <a:r>
              <a:rPr lang="en-US" sz="2600" dirty="0">
                <a:effectLst/>
                <a:latin typeface="Lato" panose="020F0502020204030203" pitchFamily="34" charset="0"/>
                <a:ea typeface="Lato" panose="020F0502020204030203" pitchFamily="34" charset="0"/>
                <a:cs typeface="Lato" panose="020F0502020204030203" pitchFamily="34" charset="0"/>
              </a:rPr>
              <a:t> of delegates present</a:t>
            </a:r>
            <a:r>
              <a:rPr lang="en-US" sz="2600" dirty="0">
                <a:latin typeface="Lato" panose="020F0502020204030203" pitchFamily="34" charset="0"/>
                <a:ea typeface="Lato" panose="020F0502020204030203" pitchFamily="34" charset="0"/>
                <a:cs typeface="Lato" panose="020F0502020204030203" pitchFamily="34" charset="0"/>
              </a:rPr>
              <a:t> </a:t>
            </a:r>
          </a:p>
          <a:p>
            <a:pPr lvl="2"/>
            <a:r>
              <a:rPr lang="en-US" sz="2600" dirty="0">
                <a:latin typeface="Lato" panose="020F0502020204030203" pitchFamily="34" charset="0"/>
                <a:ea typeface="Lato" panose="020F0502020204030203" pitchFamily="34" charset="0"/>
                <a:cs typeface="Lato" panose="020F0502020204030203" pitchFamily="34" charset="0"/>
              </a:rPr>
              <a:t>(total voting power of the House)</a:t>
            </a:r>
          </a:p>
          <a:p>
            <a:pPr lvl="2"/>
            <a:endParaRPr lang="en-US" sz="1000" dirty="0">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Verify</a:t>
            </a:r>
            <a:r>
              <a:rPr lang="en-US" sz="2600" dirty="0">
                <a:effectLst/>
                <a:latin typeface="Lato" panose="020F0502020204030203" pitchFamily="34" charset="0"/>
                <a:ea typeface="Lato" panose="020F0502020204030203" pitchFamily="34" charset="0"/>
                <a:cs typeface="Lato" panose="020F0502020204030203" pitchFamily="34" charset="0"/>
              </a:rPr>
              <a:t> a quorum</a:t>
            </a:r>
            <a:r>
              <a:rPr lang="en-US" sz="2600" dirty="0">
                <a:latin typeface="Lato" panose="020F0502020204030203" pitchFamily="34" charset="0"/>
                <a:ea typeface="Lato" panose="020F0502020204030203" pitchFamily="34" charset="0"/>
                <a:cs typeface="Lato" panose="020F0502020204030203" pitchFamily="34" charset="0"/>
              </a:rPr>
              <a:t> is present </a:t>
            </a:r>
          </a:p>
          <a:p>
            <a:pPr lvl="2"/>
            <a:r>
              <a:rPr lang="en-US" sz="2600" dirty="0">
                <a:latin typeface="Lato" panose="020F0502020204030203" pitchFamily="34" charset="0"/>
                <a:ea typeface="Lato" panose="020F0502020204030203" pitchFamily="34" charset="0"/>
                <a:cs typeface="Lato" panose="020F0502020204030203" pitchFamily="34" charset="0"/>
              </a:rPr>
              <a:t>(majority of elected delegates)</a:t>
            </a:r>
          </a:p>
          <a:p>
            <a:pPr lvl="2"/>
            <a:endParaRPr lang="en-US" sz="1000" dirty="0">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Give</a:t>
            </a:r>
            <a:r>
              <a:rPr lang="en-US" sz="2600" dirty="0">
                <a:effectLst/>
                <a:latin typeface="Lato" panose="020F0502020204030203" pitchFamily="34" charset="0"/>
                <a:ea typeface="Lato" panose="020F0502020204030203" pitchFamily="34" charset="0"/>
                <a:cs typeface="Lato" panose="020F0502020204030203" pitchFamily="34" charset="0"/>
              </a:rPr>
              <a:t> the </a:t>
            </a:r>
            <a:r>
              <a:rPr lang="en-US" sz="2600" dirty="0">
                <a:latin typeface="Lato" panose="020F0502020204030203" pitchFamily="34" charset="0"/>
                <a:ea typeface="Lato" panose="020F0502020204030203" pitchFamily="34" charset="0"/>
                <a:cs typeface="Lato" panose="020F0502020204030203" pitchFamily="34" charset="0"/>
              </a:rPr>
              <a:t>majority</a:t>
            </a:r>
            <a:r>
              <a:rPr lang="en-US" sz="2600" dirty="0">
                <a:effectLst/>
                <a:latin typeface="Lato" panose="020F0502020204030203" pitchFamily="34" charset="0"/>
                <a:ea typeface="Lato" panose="020F0502020204030203" pitchFamily="34" charset="0"/>
                <a:cs typeface="Lato" panose="020F0502020204030203" pitchFamily="34" charset="0"/>
              </a:rPr>
              <a:t> and two-thirds (2/3) numbers</a:t>
            </a:r>
            <a:r>
              <a:rPr lang="en-US" sz="2600" dirty="0">
                <a:latin typeface="Lato" panose="020F0502020204030203" pitchFamily="34" charset="0"/>
                <a:ea typeface="Lato" panose="020F0502020204030203" pitchFamily="34" charset="0"/>
                <a:cs typeface="Lato" panose="020F0502020204030203" pitchFamily="34" charset="0"/>
              </a:rPr>
              <a:t> </a:t>
            </a:r>
            <a:endParaRPr lang="en-US" sz="3600" b="1" dirty="0">
              <a:latin typeface="Georgia Pro Cond Light"/>
              <a:ea typeface="Calibri" panose="020F0502020204030204" pitchFamily="34" charset="0"/>
              <a:cs typeface="Times New Roman" panose="02020603050405020304" pitchFamily="18" charset="0"/>
            </a:endParaRPr>
          </a:p>
          <a:p>
            <a:pPr marL="1200150" lvl="2" indent="-285750">
              <a:buFont typeface="Arial" panose="020B0604020202020204" pitchFamily="34" charset="0"/>
              <a:buChar char="•"/>
            </a:pP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6843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6DD7B-D2FD-84EF-CB51-A8D3BA89CEB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06E29A1-D8A7-0E79-CDB0-B26D570A3E83}"/>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807BA1C4-A0CD-938C-A3E7-86E2BD904040}"/>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7192C9E0-AEC9-5A25-5EFC-849BAC7B58E9}"/>
              </a:ext>
            </a:extLst>
          </p:cNvPr>
          <p:cNvSpPr>
            <a:spLocks noGrp="1"/>
          </p:cNvSpPr>
          <p:nvPr>
            <p:ph type="title"/>
          </p:nvPr>
        </p:nvSpPr>
        <p:spPr>
          <a:xfrm>
            <a:off x="921327" y="526102"/>
            <a:ext cx="10515600" cy="849746"/>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House of Delegates – Voting Continued</a:t>
            </a:r>
            <a:br>
              <a:rPr lang="en-US" dirty="0"/>
            </a:br>
            <a:endParaRPr lang="en-US" b="1" dirty="0">
              <a:latin typeface="+mn-lt"/>
            </a:endParaRPr>
          </a:p>
        </p:txBody>
      </p:sp>
      <p:sp>
        <p:nvSpPr>
          <p:cNvPr id="6" name="Content Placeholder 2">
            <a:extLst>
              <a:ext uri="{FF2B5EF4-FFF2-40B4-BE49-F238E27FC236}">
                <a16:creationId xmlns:a16="http://schemas.microsoft.com/office/drawing/2014/main" id="{08E56578-CA38-36B4-A2D0-C466A1B467B4}"/>
              </a:ext>
            </a:extLst>
          </p:cNvPr>
          <p:cNvSpPr>
            <a:spLocks noGrp="1"/>
          </p:cNvSpPr>
          <p:nvPr>
            <p:ph idx="1"/>
          </p:nvPr>
        </p:nvSpPr>
        <p:spPr>
          <a:xfrm>
            <a:off x="838200" y="1548554"/>
            <a:ext cx="10598727" cy="3760891"/>
          </a:xfrm>
        </p:spPr>
        <p:txBody>
          <a:bodyPr vert="horz" lIns="0" tIns="45720" rIns="0" bIns="45720" rtlCol="0" anchor="t">
            <a:noAutofit/>
          </a:bodyPr>
          <a:lstStyle/>
          <a:p>
            <a:pPr>
              <a:lnSpc>
                <a:spcPct val="100000"/>
              </a:lnSpc>
              <a:spcBef>
                <a:spcPts val="0"/>
              </a:spcBef>
              <a:spcAft>
                <a:spcPts val="0"/>
              </a:spcAft>
            </a:pPr>
            <a:endParaRPr lang="en-US" sz="1000" dirty="0">
              <a:solidFill>
                <a:schemeClr val="tx1"/>
              </a:solidFill>
              <a:latin typeface="Lato" panose="020F0502020204030203" pitchFamily="34" charset="0"/>
              <a:ea typeface="Lato" panose="020F0502020204030203" pitchFamily="34" charset="0"/>
              <a:cs typeface="Lato" panose="020F0502020204030203" pitchFamily="34" charset="0"/>
            </a:endParaRPr>
          </a:p>
          <a:p>
            <a:pPr marL="0" indent="0">
              <a:lnSpc>
                <a:spcPct val="100000"/>
              </a:lnSpc>
              <a:spcBef>
                <a:spcPts val="0"/>
              </a:spcBef>
              <a:spcAft>
                <a:spcPts val="0"/>
              </a:spcAft>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As a reminder:</a:t>
            </a:r>
          </a:p>
          <a:p>
            <a:pPr marL="742950" lvl="1" indent="-285750">
              <a:spcBef>
                <a:spcPts val="0"/>
              </a:spcBef>
              <a:spcAft>
                <a:spcPts val="0"/>
              </a:spcAft>
              <a:buFont typeface="Arial,Sans-Serif" panose="020F0502020204030204" pitchFamily="34" charset="0"/>
              <a:buChar char="•"/>
            </a:pPr>
            <a:r>
              <a:rPr lang="en-US" sz="3600" dirty="0">
                <a:latin typeface="Lato"/>
                <a:ea typeface="Lato"/>
                <a:cs typeface="Lato"/>
              </a:rPr>
              <a:t>Majority vote (half plus one) is needed for candidates for office election and Resolution adoption.</a:t>
            </a:r>
          </a:p>
          <a:p>
            <a:pPr marL="742950" lvl="1" indent="-285750">
              <a:spcBef>
                <a:spcPts val="0"/>
              </a:spcBef>
              <a:spcAft>
                <a:spcPts val="0"/>
              </a:spcAft>
              <a:buFont typeface="Arial,Sans-Serif" panose="020F0502020204030204" pitchFamily="34" charset="0"/>
              <a:buChar char="•"/>
            </a:pPr>
            <a:endParaRPr lang="en-US" sz="3600" dirty="0">
              <a:latin typeface="Lato" panose="020F0502020204030203" pitchFamily="34" charset="0"/>
              <a:ea typeface="Lato" panose="020F0502020204030203" pitchFamily="34" charset="0"/>
              <a:cs typeface="Lato" panose="020F0502020204030203" pitchFamily="34" charset="0"/>
            </a:endParaRPr>
          </a:p>
          <a:p>
            <a:pPr marL="742950" lvl="1" indent="-285750">
              <a:spcBef>
                <a:spcPts val="0"/>
              </a:spcBef>
              <a:spcAft>
                <a:spcPts val="0"/>
              </a:spcAft>
              <a:buFont typeface="Arial,Sans-Serif" panose="020F0502020204030204" pitchFamily="34" charset="0"/>
              <a:buChar char="•"/>
            </a:pPr>
            <a:r>
              <a:rPr lang="en-US" sz="3600" dirty="0">
                <a:solidFill>
                  <a:srgbClr val="000000"/>
                </a:solidFill>
                <a:latin typeface="Lato"/>
                <a:ea typeface="Lato"/>
                <a:cs typeface="Lato"/>
              </a:rPr>
              <a:t>2/3 vote is required for proposed bylaw changes.</a:t>
            </a:r>
          </a:p>
        </p:txBody>
      </p:sp>
    </p:spTree>
    <p:extLst>
      <p:ext uri="{BB962C8B-B14F-4D97-AF65-F5344CB8AC3E}">
        <p14:creationId xmlns:p14="http://schemas.microsoft.com/office/powerpoint/2010/main" val="3641779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72CDD-DB1B-25BD-8676-979F3EF9BA5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3377F70-3BCA-04F2-A597-3AC1A413047D}"/>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02FA1118-7E79-0015-F701-B1B77F6E5CA8}"/>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E6435401-E94E-15A3-0B04-86A07C1B20E0}"/>
              </a:ext>
            </a:extLst>
          </p:cNvPr>
          <p:cNvSpPr>
            <a:spLocks noGrp="1"/>
          </p:cNvSpPr>
          <p:nvPr>
            <p:ph type="title"/>
          </p:nvPr>
        </p:nvSpPr>
        <p:spPr>
          <a:xfrm>
            <a:off x="838200" y="418116"/>
            <a:ext cx="10515600" cy="849746"/>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panose="020F0502020204030203" pitchFamily="34" charset="0"/>
                <a:ea typeface="Lato" panose="020F0502020204030203" pitchFamily="34" charset="0"/>
                <a:cs typeface="Lato" panose="020F0502020204030203" pitchFamily="34" charset="0"/>
              </a:rPr>
              <a:t>Basic Rules of Parliamentary Procedure</a:t>
            </a:r>
            <a:br>
              <a:rPr lang="en-US" dirty="0"/>
            </a:br>
            <a:endParaRPr lang="en-US" b="1" dirty="0">
              <a:latin typeface="+mn-lt"/>
            </a:endParaRPr>
          </a:p>
        </p:txBody>
      </p:sp>
      <p:sp>
        <p:nvSpPr>
          <p:cNvPr id="6" name="TextBox 5">
            <a:extLst>
              <a:ext uri="{FF2B5EF4-FFF2-40B4-BE49-F238E27FC236}">
                <a16:creationId xmlns:a16="http://schemas.microsoft.com/office/drawing/2014/main" id="{5B2400B9-0E21-FBF9-4CB9-EB3AA853DE1A}"/>
              </a:ext>
            </a:extLst>
          </p:cNvPr>
          <p:cNvSpPr txBox="1"/>
          <p:nvPr/>
        </p:nvSpPr>
        <p:spPr>
          <a:xfrm>
            <a:off x="553303" y="1478959"/>
            <a:ext cx="11085394" cy="4031873"/>
          </a:xfrm>
          <a:prstGeom prst="rect">
            <a:avLst/>
          </a:prstGeom>
          <a:noFill/>
        </p:spPr>
        <p:txBody>
          <a:bodyPr wrap="square" lIns="91440" tIns="45720" rIns="91440" bIns="45720" rtlCol="0" anchor="t">
            <a:spAutoFit/>
          </a:bodyPr>
          <a:lstStyle/>
          <a:p>
            <a:r>
              <a:rPr lang="en-US" sz="2600" dirty="0">
                <a:effectLst/>
                <a:latin typeface="Lato" panose="020F0502020204030203" pitchFamily="34" charset="0"/>
                <a:ea typeface="Lato" panose="020F0502020204030203" pitchFamily="34" charset="0"/>
                <a:cs typeface="Lato" panose="020F0502020204030203" pitchFamily="34" charset="0"/>
              </a:rPr>
              <a:t>Even though we outline these rules, we are here to help you through this process.  All comments and discussion should be addressed to the Speaker of the House</a:t>
            </a:r>
            <a:r>
              <a:rPr lang="en-US" sz="2600" dirty="0">
                <a:latin typeface="Lato" panose="020F0502020204030203" pitchFamily="34" charset="0"/>
                <a:ea typeface="Lato" panose="020F0502020204030203" pitchFamily="34" charset="0"/>
                <a:cs typeface="Lato" panose="020F0502020204030203" pitchFamily="34" charset="0"/>
              </a:rPr>
              <a:t>. </a:t>
            </a:r>
          </a:p>
          <a:p>
            <a:r>
              <a:rPr lang="en-US" sz="2600" dirty="0">
                <a:latin typeface="Lato" panose="020F0502020204030203" pitchFamily="34" charset="0"/>
                <a:ea typeface="Lato" panose="020F0502020204030203" pitchFamily="34" charset="0"/>
                <a:cs typeface="Lato" panose="020F0502020204030203" pitchFamily="34" charset="0"/>
              </a:rPr>
              <a:t> </a:t>
            </a:r>
            <a:endParaRPr lang="en-US" sz="2600" dirty="0">
              <a:effectLst/>
              <a:latin typeface="Lato" panose="020F0502020204030203" pitchFamily="34" charset="0"/>
              <a:ea typeface="Lato" panose="020F0502020204030203" pitchFamily="34" charset="0"/>
              <a:cs typeface="Lato" panose="020F0502020204030203" pitchFamily="34" charset="0"/>
            </a:endParaRPr>
          </a:p>
          <a:p>
            <a:pPr marL="742950" lvl="1" indent="-285750">
              <a:spcAft>
                <a:spcPts val="800"/>
              </a:spcAft>
              <a:buFont typeface="Arial" panose="020B0604020202020204" pitchFamily="34" charset="0"/>
              <a:buChar char="•"/>
            </a:pPr>
            <a:r>
              <a:rPr lang="en-US" sz="2600" dirty="0">
                <a:effectLst/>
                <a:latin typeface="Lato" panose="020F0502020204030203" pitchFamily="34" charset="0"/>
                <a:ea typeface="Lato" panose="020F0502020204030203" pitchFamily="34" charset="0"/>
                <a:cs typeface="Lato" panose="020F0502020204030203" pitchFamily="34" charset="0"/>
              </a:rPr>
              <a:t>Delegates should step up to the microphone:</a:t>
            </a:r>
          </a:p>
          <a:p>
            <a:pPr marL="1371600" lvl="2" indent="-457200">
              <a:spcAft>
                <a:spcPts val="800"/>
              </a:spcAft>
              <a:buFont typeface="Wingdings" panose="05000000000000000000" pitchFamily="2" charset="2"/>
              <a:buChar char="v"/>
            </a:pPr>
            <a:r>
              <a:rPr lang="en-US" sz="2600" dirty="0">
                <a:latin typeface="Lato" panose="020F0502020204030203" pitchFamily="34" charset="0"/>
                <a:ea typeface="Lato" panose="020F0502020204030203" pitchFamily="34" charset="0"/>
                <a:cs typeface="Lato" panose="020F0502020204030203" pitchFamily="34" charset="0"/>
              </a:rPr>
              <a:t>O</a:t>
            </a:r>
            <a:r>
              <a:rPr lang="en-US" sz="2600" dirty="0">
                <a:effectLst/>
                <a:latin typeface="Lato" panose="020F0502020204030203" pitchFamily="34" charset="0"/>
                <a:ea typeface="Lato" panose="020F0502020204030203" pitchFamily="34" charset="0"/>
                <a:cs typeface="Lato" panose="020F0502020204030203" pitchFamily="34" charset="0"/>
              </a:rPr>
              <a:t>nly one member may stand at each microphone while waiting to be recognized unless the Speaker indicates otherwise.  </a:t>
            </a:r>
            <a:endParaRPr lang="en-US" sz="2600" dirty="0">
              <a:latin typeface="Lato" panose="020F0502020204030203" pitchFamily="34" charset="0"/>
              <a:ea typeface="Lato" panose="020F0502020204030203" pitchFamily="34" charset="0"/>
              <a:cs typeface="Lato" panose="020F0502020204030203" pitchFamily="34" charset="0"/>
            </a:endParaRPr>
          </a:p>
          <a:p>
            <a:pPr marL="1371600" lvl="2" indent="-457200">
              <a:spcAft>
                <a:spcPts val="800"/>
              </a:spcAft>
              <a:buFont typeface="Wingdings" panose="05000000000000000000" pitchFamily="2" charset="2"/>
              <a:buChar char="v"/>
            </a:pPr>
            <a:r>
              <a:rPr lang="en-US" sz="2600" dirty="0">
                <a:effectLst/>
                <a:latin typeface="Lato" panose="020F0502020204030203" pitchFamily="34" charset="0"/>
                <a:ea typeface="Lato" panose="020F0502020204030203" pitchFamily="34" charset="0"/>
                <a:cs typeface="Lato" panose="020F0502020204030203" pitchFamily="34" charset="0"/>
              </a:rPr>
              <a:t>Please wait to be recognized before speaking.</a:t>
            </a:r>
          </a:p>
          <a:p>
            <a:pPr algn="ctr"/>
            <a:endParaRPr lang="en-US" sz="2800" b="1"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795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AEEBD-CE5F-ADBA-5BF9-249CF72E7E6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3D39A85-9AD1-453A-C521-DB5CFA51E7BA}"/>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F40D49D9-649D-8309-0A6A-589E6D3CA090}"/>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2D721157-EDCB-B2FA-B631-764EC1F3DF73}"/>
              </a:ext>
            </a:extLst>
          </p:cNvPr>
          <p:cNvSpPr>
            <a:spLocks noGrp="1"/>
          </p:cNvSpPr>
          <p:nvPr>
            <p:ph type="title"/>
          </p:nvPr>
        </p:nvSpPr>
        <p:spPr>
          <a:xfrm>
            <a:off x="838200" y="443345"/>
            <a:ext cx="10515600" cy="849746"/>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Basic Rules of Parliamentary Procedure</a:t>
            </a:r>
            <a:endParaRPr lang="en-US" sz="4000" b="1" dirty="0">
              <a:latin typeface="Lato" panose="020F0502020204030203" pitchFamily="34" charset="0"/>
              <a:ea typeface="Lato" panose="020F0502020204030203" pitchFamily="34" charset="0"/>
              <a:cs typeface="Lato" panose="020F0502020204030203" pitchFamily="34" charset="0"/>
            </a:endParaRPr>
          </a:p>
        </p:txBody>
      </p:sp>
      <p:sp>
        <p:nvSpPr>
          <p:cNvPr id="6" name="Content Placeholder 2">
            <a:extLst>
              <a:ext uri="{FF2B5EF4-FFF2-40B4-BE49-F238E27FC236}">
                <a16:creationId xmlns:a16="http://schemas.microsoft.com/office/drawing/2014/main" id="{2F6FFE6A-A236-DB8C-3D2F-BA268296B161}"/>
              </a:ext>
            </a:extLst>
          </p:cNvPr>
          <p:cNvSpPr>
            <a:spLocks noGrp="1"/>
          </p:cNvSpPr>
          <p:nvPr>
            <p:ph idx="1"/>
          </p:nvPr>
        </p:nvSpPr>
        <p:spPr>
          <a:xfrm>
            <a:off x="498764" y="1398499"/>
            <a:ext cx="10855036" cy="4223537"/>
          </a:xfrm>
        </p:spPr>
        <p:txBody>
          <a:bodyPr vert="horz" lIns="0" tIns="45720" rIns="0" bIns="45720" rtlCol="0" anchor="t">
            <a:noAutofit/>
          </a:bodyPr>
          <a:lstStyle/>
          <a:p>
            <a:pPr marL="742950" lvl="1" indent="-285750">
              <a:spcBef>
                <a:spcPts val="0"/>
              </a:spcBef>
              <a:spcAft>
                <a:spcPts val="80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When the member is recognized, they should address the chair by saying: “Madam Speaker.” </a:t>
            </a:r>
          </a:p>
          <a:p>
            <a:pPr marL="742950" lvl="1" indent="-285750">
              <a:spcBef>
                <a:spcPts val="0"/>
              </a:spcBef>
              <a:spcAft>
                <a:spcPts val="80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Introduce yourself by giving your Full Name, Credential, and State Society. </a:t>
            </a:r>
          </a:p>
          <a:p>
            <a:pPr lvl="2">
              <a:spcBef>
                <a:spcPts val="0"/>
              </a:spcBef>
              <a:spcAft>
                <a:spcPts val="800"/>
              </a:spcAft>
              <a:buFont typeface="Wingdings" panose="05000000000000000000" pitchFamily="2" charset="2"/>
              <a:buChar char="v"/>
            </a:pPr>
            <a:r>
              <a:rPr lang="en-US" sz="2600" dirty="0">
                <a:solidFill>
                  <a:srgbClr val="000000"/>
                </a:solidFill>
                <a:latin typeface="Lato"/>
                <a:ea typeface="Lato"/>
                <a:cs typeface="Lato"/>
              </a:rPr>
              <a:t>Speak clearly and slowly so that the scribe can record everything you have to say.   Use your outside voice.</a:t>
            </a:r>
          </a:p>
          <a:p>
            <a:pPr lvl="2">
              <a:spcBef>
                <a:spcPts val="0"/>
              </a:spcBef>
              <a:spcAft>
                <a:spcPts val="800"/>
              </a:spcAft>
              <a:buFont typeface="Wingdings" panose="05000000000000000000" pitchFamily="2" charset="2"/>
              <a:buChar char="v"/>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You may be asked to spell you name if needed. This is to ensure our minutes are correct. </a:t>
            </a:r>
          </a:p>
          <a:p>
            <a:pPr marL="742950" lvl="1" indent="-285750">
              <a:spcBef>
                <a:spcPts val="0"/>
              </a:spcBef>
              <a:spcAft>
                <a:spcPts val="80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Proceed to make a motion, ask for a point of reference, ask for clarification, or speak to an issue.</a:t>
            </a:r>
            <a:endParaRPr lang="en-US" sz="2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6531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AEE5C-A7AE-C809-DA32-FFFAB1FC337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AD83E19-B3AE-4C10-63C1-47580E8A6ED5}"/>
              </a:ext>
            </a:extLst>
          </p:cNvPr>
          <p:cNvSpPr>
            <a:spLocks noGrp="1" noRot="1" noMove="1" noResize="1" noEditPoints="1" noAdjustHandles="1" noChangeArrowheads="1" noChangeShapeType="1"/>
          </p:cNvSpPr>
          <p:nvPr/>
        </p:nvSpPr>
        <p:spPr>
          <a:xfrm>
            <a:off x="0" y="5907024"/>
            <a:ext cx="12192000" cy="950976"/>
          </a:xfrm>
          <a:prstGeom prst="rect">
            <a:avLst/>
          </a:prstGeom>
          <a:solidFill>
            <a:srgbClr val="105F80"/>
          </a:solidFill>
          <a:ln>
            <a:solidFill>
              <a:srgbClr val="105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BD9DC11B-270A-24E5-810F-6D02D2DFFF69}"/>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9" name="TextBox 8">
            <a:extLst>
              <a:ext uri="{FF2B5EF4-FFF2-40B4-BE49-F238E27FC236}">
                <a16:creationId xmlns:a16="http://schemas.microsoft.com/office/drawing/2014/main" id="{DE52FCFD-0DDB-D159-A38A-5B2D18BB0176}"/>
              </a:ext>
            </a:extLst>
          </p:cNvPr>
          <p:cNvSpPr txBox="1"/>
          <p:nvPr/>
        </p:nvSpPr>
        <p:spPr>
          <a:xfrm>
            <a:off x="868194" y="3753803"/>
            <a:ext cx="2036368" cy="923330"/>
          </a:xfrm>
          <a:prstGeom prst="rect">
            <a:avLst/>
          </a:prstGeom>
          <a:noFill/>
        </p:spPr>
        <p:txBody>
          <a:bodyPr wrap="square" rtlCol="0">
            <a:spAutoFit/>
          </a:bodyPr>
          <a:lstStyle/>
          <a:p>
            <a:pPr algn="ctr"/>
            <a:r>
              <a:rPr lang="en-US">
                <a:solidFill>
                  <a:schemeClr val="bg1"/>
                </a:solidFill>
                <a:latin typeface="Lato Black" panose="020F0502020204030203" pitchFamily="34" charset="0"/>
                <a:ea typeface="Lato Medium" panose="020F0502020204030203" pitchFamily="34" charset="0"/>
                <a:cs typeface="Lato Medium" panose="020F0502020204030203" pitchFamily="34" charset="0"/>
              </a:rPr>
              <a:t>DARK GREY</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R: 51 G: 63 B: 76</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#333F4C</a:t>
            </a:r>
          </a:p>
        </p:txBody>
      </p:sp>
      <p:sp>
        <p:nvSpPr>
          <p:cNvPr id="2" name="Title 1">
            <a:extLst>
              <a:ext uri="{FF2B5EF4-FFF2-40B4-BE49-F238E27FC236}">
                <a16:creationId xmlns:a16="http://schemas.microsoft.com/office/drawing/2014/main" id="{013C61B3-F577-8E89-9D12-6C3F85579DBA}"/>
              </a:ext>
            </a:extLst>
          </p:cNvPr>
          <p:cNvSpPr>
            <a:spLocks noGrp="1"/>
          </p:cNvSpPr>
          <p:nvPr>
            <p:ph type="title"/>
          </p:nvPr>
        </p:nvSpPr>
        <p:spPr>
          <a:xfrm>
            <a:off x="868194" y="198559"/>
            <a:ext cx="10515600" cy="875630"/>
          </a:xfrm>
        </p:spPr>
        <p:txBody>
          <a:bodyPr>
            <a:normAutofit fontScale="90000"/>
          </a:bodyPr>
          <a:lstStyle/>
          <a:p>
            <a:pPr algn="ctr"/>
            <a:br>
              <a:rPr lang="en-US" dirty="0">
                <a:latin typeface="Lato" panose="020F0502020204030203" pitchFamily="34" charset="0"/>
                <a:ea typeface="Lato" panose="020F0502020204030203" pitchFamily="34" charset="0"/>
                <a:cs typeface="Lato" panose="020F0502020204030203" pitchFamily="34" charset="0"/>
              </a:rPr>
            </a:br>
            <a:r>
              <a:rPr lang="en-US" dirty="0">
                <a:latin typeface="Lato"/>
                <a:ea typeface="Lato"/>
                <a:cs typeface="Lato"/>
              </a:rPr>
              <a:t>Credentials Desk Check In</a:t>
            </a:r>
            <a:br>
              <a:rPr lang="en-US" dirty="0">
                <a:latin typeface="Lato"/>
              </a:rPr>
            </a:br>
            <a:endParaRPr lang="en-US" b="1" dirty="0">
              <a:latin typeface="+mn-lt"/>
            </a:endParaRPr>
          </a:p>
        </p:txBody>
      </p:sp>
      <p:sp>
        <p:nvSpPr>
          <p:cNvPr id="8" name="Content Placeholder 7">
            <a:extLst>
              <a:ext uri="{FF2B5EF4-FFF2-40B4-BE49-F238E27FC236}">
                <a16:creationId xmlns:a16="http://schemas.microsoft.com/office/drawing/2014/main" id="{F5EF4B0A-7FF1-1BDA-9D69-07823959BC82}"/>
              </a:ext>
            </a:extLst>
          </p:cNvPr>
          <p:cNvSpPr txBox="1">
            <a:spLocks noGrp="1"/>
          </p:cNvSpPr>
          <p:nvPr>
            <p:ph idx="1"/>
          </p:nvPr>
        </p:nvSpPr>
        <p:spPr>
          <a:xfrm>
            <a:off x="541638" y="940741"/>
            <a:ext cx="10515600" cy="4843955"/>
          </a:xfrm>
          <a:prstGeom prst="rect">
            <a:avLst/>
          </a:prstGeom>
          <a:noFill/>
        </p:spPr>
        <p:txBody>
          <a:bodyPr wrap="square" lIns="91440" tIns="45720" rIns="91440" bIns="45720" rtlCol="0" anchor="t">
            <a:spAutoFit/>
          </a:bodyPr>
          <a:lstStyle/>
          <a:p>
            <a:pPr marL="0" indent="0">
              <a:buNone/>
            </a:pPr>
            <a:r>
              <a:rPr lang="en-US" sz="2400" dirty="0">
                <a:effectLst/>
                <a:latin typeface="Lato"/>
                <a:ea typeface="Calibri"/>
                <a:cs typeface="Times New Roman"/>
              </a:rPr>
              <a:t>The credentials table will be </a:t>
            </a:r>
            <a:r>
              <a:rPr lang="en-US" sz="2400" dirty="0">
                <a:latin typeface="Lato"/>
                <a:ea typeface="Calibri"/>
                <a:cs typeface="Times New Roman"/>
              </a:rPr>
              <a:t>outside Regency EF Ballroom and Center where </a:t>
            </a:r>
            <a:r>
              <a:rPr lang="en-US" sz="2400" dirty="0">
                <a:effectLst/>
                <a:latin typeface="Lato"/>
                <a:ea typeface="Calibri"/>
                <a:cs typeface="Times New Roman"/>
              </a:rPr>
              <a:t>the House of Delegates</a:t>
            </a:r>
            <a:r>
              <a:rPr lang="en-US" sz="2400" dirty="0">
                <a:latin typeface="Lato"/>
                <a:ea typeface="Calibri"/>
                <a:cs typeface="Times New Roman"/>
              </a:rPr>
              <a:t> will be conducted</a:t>
            </a:r>
            <a:r>
              <a:rPr lang="en-US" sz="2400" dirty="0">
                <a:effectLst/>
                <a:latin typeface="Lato"/>
                <a:ea typeface="Calibri"/>
                <a:cs typeface="Times New Roman"/>
              </a:rPr>
              <a:t>.</a:t>
            </a:r>
            <a:r>
              <a:rPr lang="en-US" sz="2400" dirty="0">
                <a:latin typeface="Lato"/>
                <a:ea typeface="Calibri"/>
                <a:cs typeface="Times New Roman"/>
              </a:rPr>
              <a:t> </a:t>
            </a:r>
            <a:endParaRPr lang="en-US" sz="2400">
              <a:effectLst/>
              <a:latin typeface="Lato"/>
              <a:ea typeface="Calibri" panose="020F0502020204030204" pitchFamily="34" charset="0"/>
              <a:cs typeface="Times New Roman" panose="02020603050405020304" pitchFamily="18" charset="0"/>
            </a:endParaRPr>
          </a:p>
          <a:p>
            <a:pPr>
              <a:buFont typeface="Wingdings" panose="05000000000000000000" pitchFamily="2" charset="2"/>
              <a:buChar char="v"/>
            </a:pPr>
            <a:r>
              <a:rPr lang="en-US" sz="2400" dirty="0">
                <a:solidFill>
                  <a:srgbClr val="FF0000"/>
                </a:solidFill>
                <a:effectLst/>
                <a:latin typeface="Lato"/>
                <a:ea typeface="Calibri"/>
                <a:cs typeface="Times New Roman"/>
              </a:rPr>
              <a:t>Friday September </a:t>
            </a:r>
            <a:r>
              <a:rPr lang="en-US" sz="2400" dirty="0">
                <a:solidFill>
                  <a:srgbClr val="FF0000"/>
                </a:solidFill>
                <a:latin typeface="Lato"/>
                <a:ea typeface="Calibri"/>
                <a:cs typeface="Times New Roman"/>
              </a:rPr>
              <a:t>19</a:t>
            </a:r>
            <a:r>
              <a:rPr lang="en-US" sz="2400" dirty="0">
                <a:solidFill>
                  <a:srgbClr val="FF0000"/>
                </a:solidFill>
                <a:effectLst/>
                <a:latin typeface="Lato"/>
                <a:ea typeface="Calibri"/>
                <a:cs typeface="Times New Roman"/>
              </a:rPr>
              <a:t>, </a:t>
            </a:r>
            <a:r>
              <a:rPr lang="en-US" sz="2400" dirty="0">
                <a:solidFill>
                  <a:srgbClr val="FF0000"/>
                </a:solidFill>
                <a:latin typeface="Lato"/>
                <a:ea typeface="Calibri"/>
                <a:cs typeface="Times New Roman"/>
              </a:rPr>
              <a:t>2025</a:t>
            </a:r>
            <a:r>
              <a:rPr lang="en-US" sz="2400" dirty="0">
                <a:solidFill>
                  <a:srgbClr val="FF0000"/>
                </a:solidFill>
                <a:effectLst/>
                <a:latin typeface="Lato"/>
                <a:ea typeface="Calibri"/>
                <a:cs typeface="Times New Roman"/>
              </a:rPr>
              <a:t> – </a:t>
            </a:r>
            <a:r>
              <a:rPr lang="en-US" sz="2400" dirty="0">
                <a:solidFill>
                  <a:srgbClr val="FF0000"/>
                </a:solidFill>
                <a:latin typeface="Lato"/>
                <a:ea typeface="Calibri"/>
                <a:cs typeface="Times New Roman"/>
              </a:rPr>
              <a:t>3:30 pm</a:t>
            </a:r>
            <a:r>
              <a:rPr lang="en-US" sz="2400" dirty="0">
                <a:solidFill>
                  <a:srgbClr val="FF0000"/>
                </a:solidFill>
                <a:effectLst/>
                <a:latin typeface="Lato"/>
                <a:ea typeface="Calibri"/>
                <a:cs typeface="Times New Roman"/>
              </a:rPr>
              <a:t> –</a:t>
            </a:r>
            <a:r>
              <a:rPr lang="en-US" sz="2400" dirty="0">
                <a:solidFill>
                  <a:srgbClr val="FF0000"/>
                </a:solidFill>
                <a:latin typeface="Lato"/>
                <a:ea typeface="Calibri"/>
                <a:cs typeface="Times New Roman"/>
              </a:rPr>
              <a:t> 4:15</a:t>
            </a:r>
            <a:r>
              <a:rPr lang="en-US" sz="2400" dirty="0">
                <a:solidFill>
                  <a:srgbClr val="FF0000"/>
                </a:solidFill>
                <a:effectLst/>
                <a:latin typeface="Lato"/>
                <a:ea typeface="Calibri"/>
                <a:cs typeface="Times New Roman"/>
              </a:rPr>
              <a:t> </a:t>
            </a:r>
            <a:r>
              <a:rPr lang="en-US" sz="2400" dirty="0">
                <a:solidFill>
                  <a:srgbClr val="FF0000"/>
                </a:solidFill>
                <a:latin typeface="Lato"/>
                <a:ea typeface="Calibri"/>
                <a:cs typeface="Times New Roman"/>
              </a:rPr>
              <a:t>pm  </a:t>
            </a:r>
            <a:r>
              <a:rPr lang="en-US" sz="2400" dirty="0">
                <a:solidFill>
                  <a:srgbClr val="FF0000"/>
                </a:solidFill>
                <a:effectLst/>
                <a:latin typeface="Lato"/>
                <a:ea typeface="Calibri"/>
                <a:cs typeface="Times New Roman"/>
              </a:rPr>
              <a:t>ONLY Check in if:</a:t>
            </a:r>
          </a:p>
          <a:p>
            <a:pPr marL="742950" lvl="1" indent="-285750">
              <a:buFont typeface="Arial" panose="020B0604020202020204" pitchFamily="34" charset="0"/>
              <a:buChar char="•"/>
            </a:pPr>
            <a:r>
              <a:rPr lang="en-US" dirty="0">
                <a:latin typeface="Lato"/>
                <a:ea typeface="Calibri"/>
                <a:cs typeface="Times New Roman"/>
              </a:rPr>
              <a:t>Your state has changes to submitted delegates or alternates </a:t>
            </a:r>
          </a:p>
          <a:p>
            <a:pPr marL="742950" lvl="1" indent="-285750">
              <a:buFont typeface="Arial" panose="020B0604020202020204" pitchFamily="34" charset="0"/>
              <a:buChar char="•"/>
            </a:pPr>
            <a:r>
              <a:rPr lang="en-US" dirty="0">
                <a:effectLst/>
                <a:latin typeface="Lato"/>
                <a:ea typeface="Calibri"/>
                <a:cs typeface="Times New Roman"/>
              </a:rPr>
              <a:t>Your state needs to </a:t>
            </a:r>
            <a:r>
              <a:rPr lang="en-US" dirty="0">
                <a:latin typeface="Lato"/>
                <a:ea typeface="Calibri"/>
                <a:cs typeface="Times New Roman"/>
              </a:rPr>
              <a:t>change a delegate to a proxy vote</a:t>
            </a:r>
          </a:p>
          <a:p>
            <a:pPr marL="742950" lvl="1" indent="-285750">
              <a:buFont typeface="Arial" panose="020B0604020202020204" pitchFamily="34" charset="0"/>
              <a:buChar char="•"/>
            </a:pPr>
            <a:r>
              <a:rPr lang="en-US" dirty="0">
                <a:latin typeface="Lato"/>
                <a:ea typeface="Calibri"/>
                <a:cs typeface="Times New Roman"/>
              </a:rPr>
              <a:t>You have a proxy vote to receive your Proxy Card</a:t>
            </a:r>
          </a:p>
          <a:p>
            <a:pPr>
              <a:buFont typeface="Wingdings" panose="05000000000000000000" pitchFamily="2" charset="2"/>
              <a:buChar char="v"/>
            </a:pPr>
            <a:r>
              <a:rPr lang="en-US" sz="2400" dirty="0">
                <a:solidFill>
                  <a:srgbClr val="FF0000"/>
                </a:solidFill>
                <a:effectLst/>
                <a:latin typeface="Lato"/>
                <a:ea typeface="Calibri"/>
                <a:cs typeface="Times New Roman"/>
              </a:rPr>
              <a:t>Saturday September </a:t>
            </a:r>
            <a:r>
              <a:rPr lang="en-US" sz="2400" dirty="0">
                <a:solidFill>
                  <a:srgbClr val="FF0000"/>
                </a:solidFill>
                <a:latin typeface="Lato"/>
                <a:ea typeface="Calibri"/>
                <a:cs typeface="Times New Roman"/>
              </a:rPr>
              <a:t>20</a:t>
            </a:r>
            <a:r>
              <a:rPr lang="en-US" sz="2400" dirty="0">
                <a:solidFill>
                  <a:srgbClr val="FF0000"/>
                </a:solidFill>
                <a:effectLst/>
                <a:latin typeface="Lato"/>
                <a:ea typeface="Calibri"/>
                <a:cs typeface="Times New Roman"/>
              </a:rPr>
              <a:t>, </a:t>
            </a:r>
            <a:r>
              <a:rPr lang="en-US" sz="2400" dirty="0">
                <a:solidFill>
                  <a:srgbClr val="FF0000"/>
                </a:solidFill>
                <a:latin typeface="Lato"/>
                <a:ea typeface="Calibri"/>
                <a:cs typeface="Times New Roman"/>
              </a:rPr>
              <a:t>2025</a:t>
            </a:r>
            <a:r>
              <a:rPr lang="en-US" sz="2400" dirty="0">
                <a:solidFill>
                  <a:srgbClr val="FF0000"/>
                </a:solidFill>
                <a:effectLst/>
                <a:latin typeface="Lato"/>
                <a:ea typeface="Calibri"/>
                <a:cs typeface="Times New Roman"/>
              </a:rPr>
              <a:t> – </a:t>
            </a:r>
            <a:r>
              <a:rPr lang="en-US" sz="2400" dirty="0">
                <a:solidFill>
                  <a:srgbClr val="FF0000"/>
                </a:solidFill>
                <a:latin typeface="Lato"/>
                <a:ea typeface="Calibri"/>
                <a:cs typeface="Times New Roman"/>
              </a:rPr>
              <a:t>7:15 am-</a:t>
            </a:r>
            <a:r>
              <a:rPr lang="en-US" sz="2400" dirty="0">
                <a:solidFill>
                  <a:srgbClr val="FF0000"/>
                </a:solidFill>
                <a:effectLst/>
                <a:latin typeface="Lato"/>
                <a:ea typeface="Calibri"/>
                <a:cs typeface="Times New Roman"/>
              </a:rPr>
              <a:t> </a:t>
            </a:r>
            <a:r>
              <a:rPr lang="en-US" sz="2400" dirty="0">
                <a:solidFill>
                  <a:srgbClr val="FF0000"/>
                </a:solidFill>
                <a:latin typeface="Lato"/>
                <a:ea typeface="Calibri"/>
                <a:cs typeface="Times New Roman"/>
              </a:rPr>
              <a:t>8:15 am and</a:t>
            </a:r>
            <a:r>
              <a:rPr lang="en-US" sz="2400" dirty="0">
                <a:solidFill>
                  <a:srgbClr val="FF0000"/>
                </a:solidFill>
                <a:effectLst/>
                <a:latin typeface="Lato"/>
                <a:ea typeface="Calibri"/>
                <a:cs typeface="Times New Roman"/>
              </a:rPr>
              <a:t> </a:t>
            </a:r>
            <a:r>
              <a:rPr lang="en-US" sz="2400" dirty="0">
                <a:solidFill>
                  <a:srgbClr val="FF0000"/>
                </a:solidFill>
                <a:latin typeface="Lato"/>
                <a:ea typeface="Calibri"/>
                <a:cs typeface="Times New Roman"/>
              </a:rPr>
              <a:t>5:30 pm-6:15 pm</a:t>
            </a:r>
            <a:endParaRPr lang="en-US" sz="2400" dirty="0">
              <a:solidFill>
                <a:srgbClr val="FF0000"/>
              </a:solidFill>
              <a:effectLst/>
              <a:latin typeface="Lato"/>
              <a:ea typeface="Calibri"/>
              <a:cs typeface="Times New Roman"/>
            </a:endParaRPr>
          </a:p>
          <a:p>
            <a:pPr marL="742950" lvl="1" indent="-285750">
              <a:buFont typeface="Arial" panose="020B0604020202020204" pitchFamily="34" charset="0"/>
              <a:buChar char="•"/>
            </a:pPr>
            <a:r>
              <a:rPr lang="en-US" dirty="0">
                <a:effectLst/>
                <a:latin typeface="Lato"/>
                <a:ea typeface="Calibri"/>
                <a:cs typeface="Times New Roman"/>
              </a:rPr>
              <a:t>Each Delegate and Alternate must check in at the Credentials Desk</a:t>
            </a:r>
            <a:endParaRPr lang="en-US">
              <a:latin typeface="Lato"/>
              <a:ea typeface="Calibri" panose="020F0502020204030204" pitchFamily="34" charset="0"/>
              <a:cs typeface="Times New Roman" panose="02020603050405020304" pitchFamily="18" charset="0"/>
            </a:endParaRPr>
          </a:p>
          <a:p>
            <a:pPr marL="742950" lvl="1" indent="-285750" algn="just">
              <a:buFont typeface="Arial"/>
              <a:buChar char="•"/>
            </a:pPr>
            <a:r>
              <a:rPr lang="en-US" dirty="0">
                <a:latin typeface="Lato"/>
                <a:ea typeface="Calibri"/>
                <a:cs typeface="Lato"/>
              </a:rPr>
              <a:t>Delegate and alternate ribbons are distributed after check in</a:t>
            </a:r>
          </a:p>
          <a:p>
            <a:pPr marL="742950" lvl="1" indent="-285750" algn="just">
              <a:buFont typeface="Arial"/>
              <a:buChar char="•"/>
            </a:pPr>
            <a:r>
              <a:rPr lang="en-US" dirty="0">
                <a:latin typeface="Lato"/>
                <a:ea typeface="Calibri"/>
                <a:cs typeface="Lato"/>
              </a:rPr>
              <a:t>Only enter the room after checking in, prepared not to exit again.</a:t>
            </a:r>
          </a:p>
          <a:p>
            <a:pPr marL="742950" lvl="1" indent="-285750" algn="just">
              <a:buFont typeface="Arial"/>
              <a:buChar char="•"/>
            </a:pPr>
            <a:r>
              <a:rPr lang="en-US" dirty="0">
                <a:latin typeface="Lato"/>
                <a:ea typeface="Calibri"/>
                <a:cs typeface="Lato"/>
              </a:rPr>
              <a:t>Arrive no later than 8:00 am so you will be seated in your designated area by 8:15 am</a:t>
            </a:r>
          </a:p>
        </p:txBody>
      </p:sp>
    </p:spTree>
    <p:extLst>
      <p:ext uri="{BB962C8B-B14F-4D97-AF65-F5344CB8AC3E}">
        <p14:creationId xmlns:p14="http://schemas.microsoft.com/office/powerpoint/2010/main" val="392520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DD0A7-3110-4AE1-A86C-DFC9599D038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1771B6C-12B8-4FC3-8E23-8FBC24F11205}"/>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DDA1AF88-846D-3F8C-92D9-5CA51F6C5162}"/>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9FD22CC3-6FD1-3674-18BD-65D207B99A0B}"/>
              </a:ext>
            </a:extLst>
          </p:cNvPr>
          <p:cNvSpPr>
            <a:spLocks noGrp="1"/>
          </p:cNvSpPr>
          <p:nvPr>
            <p:ph type="title"/>
          </p:nvPr>
        </p:nvSpPr>
        <p:spPr>
          <a:xfrm>
            <a:off x="838200" y="443345"/>
            <a:ext cx="10515600" cy="849746"/>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Parliamentary Procedure – Motions</a:t>
            </a:r>
          </a:p>
        </p:txBody>
      </p:sp>
      <p:sp>
        <p:nvSpPr>
          <p:cNvPr id="8" name="TextBox 7">
            <a:extLst>
              <a:ext uri="{FF2B5EF4-FFF2-40B4-BE49-F238E27FC236}">
                <a16:creationId xmlns:a16="http://schemas.microsoft.com/office/drawing/2014/main" id="{3BD27CD1-E79D-BA94-1027-1CDCADD20E25}"/>
              </a:ext>
            </a:extLst>
          </p:cNvPr>
          <p:cNvSpPr txBox="1"/>
          <p:nvPr/>
        </p:nvSpPr>
        <p:spPr>
          <a:xfrm>
            <a:off x="757382" y="1373360"/>
            <a:ext cx="10660261" cy="4165243"/>
          </a:xfrm>
          <a:prstGeom prst="rect">
            <a:avLst/>
          </a:prstGeom>
          <a:noFill/>
        </p:spPr>
        <p:txBody>
          <a:bodyPr wrap="square" lIns="91440" tIns="45720" rIns="91440" bIns="45720" rtlCol="0" anchor="t">
            <a:spAutoFit/>
          </a:bodyPr>
          <a:lstStyle/>
          <a:p>
            <a:pPr marL="0" marR="0" algn="ctr">
              <a:spcBef>
                <a:spcPts val="0"/>
              </a:spcBef>
              <a:spcAft>
                <a:spcPts val="0"/>
              </a:spcAft>
            </a:pPr>
            <a:r>
              <a:rPr lang="en-US" sz="2600" dirty="0">
                <a:effectLst/>
                <a:latin typeface="Lato" panose="020F0502020204030203" pitchFamily="34" charset="0"/>
                <a:ea typeface="Lato" panose="020F0502020204030203" pitchFamily="34" charset="0"/>
                <a:cs typeface="Lato" panose="020F0502020204030203" pitchFamily="34" charset="0"/>
              </a:rPr>
              <a:t>HOW TO MAKE A MOTION</a:t>
            </a:r>
          </a:p>
          <a:p>
            <a:pPr marR="0" lvl="0" algn="l">
              <a:spcBef>
                <a:spcPts val="0"/>
              </a:spcBef>
              <a:spcAft>
                <a:spcPts val="0"/>
              </a:spcAft>
            </a:pPr>
            <a:endParaRPr lang="en-US" sz="1000" dirty="0">
              <a:effectLst/>
              <a:latin typeface="Lato" panose="020F0502020204030203" pitchFamily="34" charset="0"/>
              <a:ea typeface="Lato" panose="020F0502020204030203" pitchFamily="34" charset="0"/>
              <a:cs typeface="Lato" panose="020F0502020204030203" pitchFamily="34" charset="0"/>
            </a:endParaRPr>
          </a:p>
          <a:p>
            <a:pPr marL="285750" indent="-285750">
              <a:spcAft>
                <a:spcPts val="8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You must put the motion in writing.  Motion forms are on each table.  Write the motion prior to coming to the microphone.</a:t>
            </a:r>
          </a:p>
          <a:p>
            <a:pPr marL="285750" indent="-285750">
              <a:spcAft>
                <a:spcPts val="800"/>
              </a:spcAft>
              <a:buFont typeface="Arial" panose="020B0604020202020204" pitchFamily="34" charset="0"/>
              <a:buChar char="•"/>
            </a:pPr>
            <a:endParaRPr lang="en-US" sz="1000" dirty="0">
              <a:latin typeface="Lato" panose="020F0502020204030203" pitchFamily="34" charset="0"/>
              <a:ea typeface="Lato" panose="020F0502020204030203" pitchFamily="34" charset="0"/>
              <a:cs typeface="Lato" panose="020F0502020204030203" pitchFamily="34" charset="0"/>
            </a:endParaRPr>
          </a:p>
          <a:p>
            <a:pPr marL="285750" indent="-285750">
              <a:spcAft>
                <a:spcPts val="800"/>
              </a:spcAft>
              <a:buFont typeface="Arial" panose="020B0604020202020204" pitchFamily="34" charset="0"/>
              <a:buChar char="•"/>
            </a:pPr>
            <a:r>
              <a:rPr lang="en-US" sz="2600" dirty="0">
                <a:effectLst/>
                <a:latin typeface="Lato" panose="020F0502020204030203" pitchFamily="34" charset="0"/>
                <a:ea typeface="Lato" panose="020F0502020204030203" pitchFamily="34" charset="0"/>
                <a:cs typeface="Lato" panose="020F0502020204030203" pitchFamily="34" charset="0"/>
              </a:rPr>
              <a:t>Make a motion by speaking clearly and concisely.  State, “I move that…” </a:t>
            </a:r>
            <a:r>
              <a:rPr lang="en-US" sz="2600" dirty="0">
                <a:latin typeface="Lato" panose="020F0502020204030203" pitchFamily="34" charset="0"/>
                <a:ea typeface="Lato" panose="020F0502020204030203" pitchFamily="34" charset="0"/>
                <a:cs typeface="Lato" panose="020F0502020204030203" pitchFamily="34" charset="0"/>
              </a:rPr>
              <a:t> After stating</a:t>
            </a: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 the motion, a page will deliver the written motion to the Parliamentary Advisor.</a:t>
            </a:r>
          </a:p>
          <a:p>
            <a:pPr marL="285750" indent="-285750">
              <a:spcAft>
                <a:spcPts val="800"/>
              </a:spcAft>
              <a:buFont typeface="Arial" panose="020B0604020202020204" pitchFamily="34" charset="0"/>
              <a:buChar char="•"/>
            </a:pPr>
            <a:endParaRPr lang="en-US" sz="1000" dirty="0">
              <a:effectLst/>
              <a:latin typeface="Lato" panose="020F0502020204030203" pitchFamily="34" charset="0"/>
              <a:ea typeface="Lato" panose="020F0502020204030203" pitchFamily="34" charset="0"/>
              <a:cs typeface="Lato" panose="020F0502020204030203" pitchFamily="34" charset="0"/>
            </a:endParaRPr>
          </a:p>
          <a:p>
            <a:pPr marL="285750" indent="-285750">
              <a:spcAft>
                <a:spcPts val="800"/>
              </a:spcAft>
              <a:buFont typeface="Arial" panose="020B0604020202020204" pitchFamily="34" charset="0"/>
              <a:buChar char="•"/>
            </a:pPr>
            <a:r>
              <a:rPr lang="en-US" sz="2600" dirty="0">
                <a:effectLst/>
                <a:latin typeface="Lato" panose="020F0502020204030203" pitchFamily="34" charset="0"/>
                <a:ea typeface="Lato" panose="020F0502020204030203" pitchFamily="34" charset="0"/>
                <a:cs typeface="Lato" panose="020F0502020204030203" pitchFamily="34" charset="0"/>
              </a:rPr>
              <a:t>Another member will either second the motion or the chair will call for a second.  If there is </a:t>
            </a:r>
            <a:r>
              <a:rPr lang="en-US" sz="2600" dirty="0">
                <a:latin typeface="Lato" panose="020F0502020204030203" pitchFamily="34" charset="0"/>
                <a:ea typeface="Lato" panose="020F0502020204030203" pitchFamily="34" charset="0"/>
                <a:cs typeface="Lato" panose="020F0502020204030203" pitchFamily="34" charset="0"/>
              </a:rPr>
              <a:t>not</a:t>
            </a:r>
            <a:r>
              <a:rPr lang="en-US" sz="2600" dirty="0">
                <a:effectLst/>
                <a:latin typeface="Lato" panose="020F0502020204030203" pitchFamily="34" charset="0"/>
                <a:ea typeface="Lato" panose="020F0502020204030203" pitchFamily="34" charset="0"/>
                <a:cs typeface="Lato" panose="020F0502020204030203" pitchFamily="34" charset="0"/>
              </a:rPr>
              <a:t> </a:t>
            </a:r>
            <a:r>
              <a:rPr lang="en-US" sz="2600" dirty="0">
                <a:latin typeface="Lato" panose="020F0502020204030203" pitchFamily="34" charset="0"/>
                <a:ea typeface="Lato" panose="020F0502020204030203" pitchFamily="34" charset="0"/>
                <a:cs typeface="Lato" panose="020F0502020204030203" pitchFamily="34" charset="0"/>
              </a:rPr>
              <a:t>a </a:t>
            </a:r>
            <a:r>
              <a:rPr lang="en-US" sz="2600" dirty="0">
                <a:effectLst/>
                <a:latin typeface="Lato" panose="020F0502020204030203" pitchFamily="34" charset="0"/>
                <a:ea typeface="Lato" panose="020F0502020204030203" pitchFamily="34" charset="0"/>
                <a:cs typeface="Lato" panose="020F0502020204030203" pitchFamily="34" charset="0"/>
              </a:rPr>
              <a:t>second, the motion will not be considered.  </a:t>
            </a:r>
          </a:p>
        </p:txBody>
      </p:sp>
    </p:spTree>
    <p:extLst>
      <p:ext uri="{BB962C8B-B14F-4D97-AF65-F5344CB8AC3E}">
        <p14:creationId xmlns:p14="http://schemas.microsoft.com/office/powerpoint/2010/main" val="3697731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CA9D4-AB01-52D7-46F0-2B1B3DF4FA6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2ADF6BA-A05C-81C7-26A5-169FF58508EE}"/>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824ED620-53AB-A045-76F5-9799E5201364}"/>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CC175320-BE95-6605-506B-42FBE07695D0}"/>
              </a:ext>
            </a:extLst>
          </p:cNvPr>
          <p:cNvSpPr>
            <a:spLocks noGrp="1"/>
          </p:cNvSpPr>
          <p:nvPr>
            <p:ph type="title"/>
          </p:nvPr>
        </p:nvSpPr>
        <p:spPr>
          <a:xfrm>
            <a:off x="838200" y="443345"/>
            <a:ext cx="10515600" cy="849746"/>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Parliamentary Procedure – Motions</a:t>
            </a:r>
            <a:endParaRPr lang="en-US" sz="4000" b="1" dirty="0">
              <a:latin typeface="Lato" panose="020F0502020204030203" pitchFamily="34" charset="0"/>
              <a:ea typeface="Lato" panose="020F0502020204030203" pitchFamily="34" charset="0"/>
              <a:cs typeface="Lato" panose="020F0502020204030203" pitchFamily="34" charset="0"/>
            </a:endParaRPr>
          </a:p>
        </p:txBody>
      </p:sp>
      <p:sp>
        <p:nvSpPr>
          <p:cNvPr id="9" name="Content Placeholder 2">
            <a:extLst>
              <a:ext uri="{FF2B5EF4-FFF2-40B4-BE49-F238E27FC236}">
                <a16:creationId xmlns:a16="http://schemas.microsoft.com/office/drawing/2014/main" id="{E266ADE2-893C-BE49-DF9F-0F367AE75C7D}"/>
              </a:ext>
            </a:extLst>
          </p:cNvPr>
          <p:cNvSpPr>
            <a:spLocks noGrp="1"/>
          </p:cNvSpPr>
          <p:nvPr>
            <p:ph idx="1"/>
          </p:nvPr>
        </p:nvSpPr>
        <p:spPr>
          <a:xfrm>
            <a:off x="1295400" y="1548554"/>
            <a:ext cx="10058400" cy="3760891"/>
          </a:xfrm>
        </p:spPr>
        <p:txBody>
          <a:bodyPr vert="horz" lIns="0" tIns="45720" rIns="0" bIns="45720" rtlCol="0" anchor="t">
            <a:normAutofit/>
          </a:bodyPr>
          <a:lstStyle/>
          <a:p>
            <a:pPr marL="285750" indent="-285750">
              <a:lnSpc>
                <a:spcPct val="100000"/>
              </a:lnSpc>
              <a:spcBef>
                <a:spcPts val="0"/>
              </a:spcBef>
              <a:spcAft>
                <a:spcPts val="80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If there is a second to the motion, the Chair will restate the motion and will call for discussion. </a:t>
            </a:r>
          </a:p>
          <a:p>
            <a:pPr marL="285750" indent="-285750">
              <a:lnSpc>
                <a:spcPct val="100000"/>
              </a:lnSpc>
              <a:spcBef>
                <a:spcPts val="0"/>
              </a:spcBef>
              <a:spcAft>
                <a:spcPts val="800"/>
              </a:spcAft>
              <a:buFont typeface="Arial,Sans-Serif" panose="020F0502020204030204" pitchFamily="34" charset="0"/>
              <a:buChar char="•"/>
            </a:pPr>
            <a:endParaRPr lang="en-US" sz="1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spcAft>
                <a:spcPts val="80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After stating a motion, the delegate who made the motion is allowed to speak first. Direct all communications to the Chair. Remember there is a time limit (usually 2 minutes). The Delegate who made the motion may speak again after all other speakers are finished. You can only speak a third time if there is a motion to suspend the rules with a two-thirds (2/3) vote.</a:t>
            </a:r>
            <a:endParaRPr lang="en-US" sz="2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65899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AC598-0115-EF6E-2323-F4198E8D30C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DFCF994-1718-DB66-63C6-4E158523998D}"/>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5D547F9D-4A2F-326C-47D1-C9113B3B33CA}"/>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6DEE90CE-A736-19D9-C845-3088E1B139B3}"/>
              </a:ext>
            </a:extLst>
          </p:cNvPr>
          <p:cNvSpPr>
            <a:spLocks noGrp="1"/>
          </p:cNvSpPr>
          <p:nvPr>
            <p:ph type="title"/>
          </p:nvPr>
        </p:nvSpPr>
        <p:spPr>
          <a:xfrm>
            <a:off x="838200" y="443345"/>
            <a:ext cx="10515600" cy="849746"/>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Parliamentary Procedure– Motions</a:t>
            </a:r>
            <a:endParaRPr lang="en-US" sz="4000" b="1" dirty="0">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35E60330-BFFF-18E8-050A-BF7CE9D79808}"/>
              </a:ext>
            </a:extLst>
          </p:cNvPr>
          <p:cNvSpPr txBox="1"/>
          <p:nvPr/>
        </p:nvSpPr>
        <p:spPr>
          <a:xfrm>
            <a:off x="437125" y="1280300"/>
            <a:ext cx="11071009" cy="4575612"/>
          </a:xfrm>
          <a:prstGeom prst="rect">
            <a:avLst/>
          </a:prstGeom>
          <a:noFill/>
        </p:spPr>
        <p:txBody>
          <a:bodyPr wrap="square" lIns="91440" tIns="45720" rIns="91440" bIns="45720" rtlCol="0" anchor="t">
            <a:spAutoFit/>
          </a:bodyPr>
          <a:lstStyle/>
          <a:p>
            <a:pPr marL="0" marR="0" algn="ctr">
              <a:spcBef>
                <a:spcPts val="0"/>
              </a:spcBef>
              <a:spcAft>
                <a:spcPts val="0"/>
              </a:spcAft>
            </a:pPr>
            <a:r>
              <a:rPr lang="en-US" sz="2600" dirty="0">
                <a:effectLst/>
                <a:latin typeface="Lato" panose="020F0502020204030203" pitchFamily="34" charset="0"/>
                <a:ea typeface="Lato" panose="020F0502020204030203" pitchFamily="34" charset="0"/>
                <a:cs typeface="Lato" panose="020F0502020204030203" pitchFamily="34" charset="0"/>
              </a:rPr>
              <a:t>AMENDING A MOTION</a:t>
            </a:r>
          </a:p>
          <a:p>
            <a:pPr marL="0" marR="0" algn="ctr">
              <a:spcBef>
                <a:spcPts val="0"/>
              </a:spcBef>
              <a:spcAft>
                <a:spcPts val="0"/>
              </a:spcAft>
            </a:pPr>
            <a:endParaRPr lang="en-US" sz="2600" dirty="0">
              <a:effectLst/>
              <a:latin typeface="Lato" panose="020F0502020204030203" pitchFamily="34" charset="0"/>
              <a:ea typeface="Lato" panose="020F0502020204030203" pitchFamily="34" charset="0"/>
              <a:cs typeface="Lato" panose="020F0502020204030203" pitchFamily="34" charset="0"/>
            </a:endParaRPr>
          </a:p>
          <a:p>
            <a:pPr marL="285750" indent="-285750">
              <a:spcAft>
                <a:spcPts val="800"/>
              </a:spcAft>
              <a:buFont typeface="Arial" panose="020B0604020202020204" pitchFamily="34" charset="0"/>
              <a:buChar char="•"/>
            </a:pPr>
            <a:r>
              <a:rPr lang="en-US" sz="2600" dirty="0">
                <a:effectLst/>
                <a:latin typeface="Lato" panose="020F0502020204030203" pitchFamily="34" charset="0"/>
                <a:ea typeface="Lato" panose="020F0502020204030203" pitchFamily="34" charset="0"/>
                <a:cs typeface="Lato" panose="020F0502020204030203" pitchFamily="34" charset="0"/>
              </a:rPr>
              <a:t>State “I move to amend the motion by….”  A second to the motion is required.  An amendment may be amended by a majority vote.  The </a:t>
            </a:r>
            <a:r>
              <a:rPr lang="en-US" sz="2600" dirty="0">
                <a:latin typeface="Lato" panose="020F0502020204030203" pitchFamily="34" charset="0"/>
                <a:ea typeface="Lato" panose="020F0502020204030203" pitchFamily="34" charset="0"/>
                <a:cs typeface="Lato" panose="020F0502020204030203" pitchFamily="34" charset="0"/>
              </a:rPr>
              <a:t>amendment</a:t>
            </a:r>
            <a:r>
              <a:rPr lang="en-US" sz="2600" dirty="0">
                <a:effectLst/>
                <a:latin typeface="Lato" panose="020F0502020204030203" pitchFamily="34" charset="0"/>
                <a:ea typeface="Lato" panose="020F0502020204030203" pitchFamily="34" charset="0"/>
                <a:cs typeface="Lato" panose="020F0502020204030203" pitchFamily="34" charset="0"/>
              </a:rPr>
              <a:t> is voted on before the main </a:t>
            </a:r>
            <a:r>
              <a:rPr lang="en-US" sz="2600" dirty="0">
                <a:latin typeface="Lato" panose="020F0502020204030203" pitchFamily="34" charset="0"/>
                <a:ea typeface="Lato" panose="020F0502020204030203" pitchFamily="34" charset="0"/>
                <a:cs typeface="Lato" panose="020F0502020204030203" pitchFamily="34" charset="0"/>
              </a:rPr>
              <a:t>motion</a:t>
            </a:r>
          </a:p>
          <a:p>
            <a:pPr marL="285750" indent="-285750">
              <a:spcAft>
                <a:spcPts val="8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It</a:t>
            </a:r>
            <a:r>
              <a:rPr lang="en-US" sz="2600" dirty="0">
                <a:effectLst/>
                <a:latin typeface="Lato" panose="020F0502020204030203" pitchFamily="34" charset="0"/>
                <a:ea typeface="Lato" panose="020F0502020204030203" pitchFamily="34" charset="0"/>
                <a:cs typeface="Lato" panose="020F0502020204030203" pitchFamily="34" charset="0"/>
              </a:rPr>
              <a:t> is</a:t>
            </a:r>
            <a:r>
              <a:rPr lang="en-US" sz="2600" dirty="0">
                <a:latin typeface="Lato" panose="020F0502020204030203" pitchFamily="34" charset="0"/>
                <a:ea typeface="Lato" panose="020F0502020204030203" pitchFamily="34" charset="0"/>
                <a:cs typeface="Lato" panose="020F0502020204030203" pitchFamily="34" charset="0"/>
              </a:rPr>
              <a:t> almost always best to defeat</a:t>
            </a:r>
            <a:r>
              <a:rPr lang="en-US" sz="2600" dirty="0">
                <a:effectLst/>
                <a:latin typeface="Lato" panose="020F0502020204030203" pitchFamily="34" charset="0"/>
                <a:ea typeface="Lato" panose="020F0502020204030203" pitchFamily="34" charset="0"/>
                <a:cs typeface="Lato" panose="020F0502020204030203" pitchFamily="34" charset="0"/>
              </a:rPr>
              <a:t> a </a:t>
            </a:r>
            <a:r>
              <a:rPr lang="en-US" sz="2600" dirty="0">
                <a:latin typeface="Lato" panose="020F0502020204030203" pitchFamily="34" charset="0"/>
                <a:ea typeface="Lato" panose="020F0502020204030203" pitchFamily="34" charset="0"/>
                <a:cs typeface="Lato" panose="020F0502020204030203" pitchFamily="34" charset="0"/>
              </a:rPr>
              <a:t>motion</a:t>
            </a:r>
            <a:r>
              <a:rPr lang="en-US" sz="2600" dirty="0">
                <a:effectLst/>
                <a:latin typeface="Lato" panose="020F0502020204030203" pitchFamily="34" charset="0"/>
                <a:ea typeface="Lato" panose="020F0502020204030203" pitchFamily="34" charset="0"/>
                <a:cs typeface="Lato" panose="020F0502020204030203" pitchFamily="34" charset="0"/>
              </a:rPr>
              <a:t> rather than amend a motion.</a:t>
            </a:r>
            <a:r>
              <a:rPr lang="en-US" sz="2600" dirty="0">
                <a:latin typeface="Lato" panose="020F0502020204030203" pitchFamily="34" charset="0"/>
                <a:ea typeface="Lato" panose="020F0502020204030203" pitchFamily="34" charset="0"/>
                <a:cs typeface="Lato" panose="020F0502020204030203" pitchFamily="34" charset="0"/>
              </a:rPr>
              <a:t>  </a:t>
            </a:r>
            <a:r>
              <a:rPr lang="en-US" sz="2600" dirty="0">
                <a:effectLst/>
                <a:latin typeface="Lato" panose="020F0502020204030203" pitchFamily="34" charset="0"/>
                <a:ea typeface="Lato" panose="020F0502020204030203" pitchFamily="34" charset="0"/>
                <a:cs typeface="Lato" panose="020F0502020204030203" pitchFamily="34" charset="0"/>
              </a:rPr>
              <a:t>However,</a:t>
            </a:r>
            <a:r>
              <a:rPr lang="en-US" sz="2600" dirty="0">
                <a:latin typeface="Lato" panose="020F0502020204030203" pitchFamily="34" charset="0"/>
                <a:ea typeface="Lato" panose="020F0502020204030203" pitchFamily="34" charset="0"/>
                <a:cs typeface="Lato" panose="020F0502020204030203" pitchFamily="34" charset="0"/>
              </a:rPr>
              <a:t> a</a:t>
            </a:r>
            <a:r>
              <a:rPr lang="en-US" sz="2600" dirty="0">
                <a:effectLst/>
                <a:latin typeface="Lato" panose="020F0502020204030203" pitchFamily="34" charset="0"/>
                <a:ea typeface="Lato" panose="020F0502020204030203" pitchFamily="34" charset="0"/>
                <a:cs typeface="Lato" panose="020F0502020204030203" pitchFamily="34" charset="0"/>
              </a:rPr>
              <a:t> motion to amend </a:t>
            </a:r>
            <a:r>
              <a:rPr lang="en-US" sz="2600" dirty="0">
                <a:latin typeface="Lato" panose="020F0502020204030203" pitchFamily="34" charset="0"/>
                <a:ea typeface="Lato" panose="020F0502020204030203" pitchFamily="34" charset="0"/>
                <a:cs typeface="Lato" panose="020F0502020204030203" pitchFamily="34" charset="0"/>
              </a:rPr>
              <a:t>is in order.  Remember an amendment to a motion is always voted on first.  If</a:t>
            </a:r>
            <a:r>
              <a:rPr lang="en-US" sz="2600" dirty="0">
                <a:effectLst/>
                <a:latin typeface="Lato" panose="020F0502020204030203" pitchFamily="34" charset="0"/>
                <a:ea typeface="Lato" panose="020F0502020204030203" pitchFamily="34" charset="0"/>
                <a:cs typeface="Lato" panose="020F0502020204030203" pitchFamily="34" charset="0"/>
              </a:rPr>
              <a:t> that motion is not passed, then the ORIGINAL motion is voted upon.  If the motion to amend passes, the next vote will be on the main motion as amended.</a:t>
            </a:r>
          </a:p>
          <a:p>
            <a:pPr marL="285750" indent="-285750">
              <a:spcAft>
                <a:spcPts val="800"/>
              </a:spcAft>
              <a:buFont typeface="Arial" panose="020B0604020202020204" pitchFamily="34" charset="0"/>
              <a:buChar char="•"/>
            </a:pPr>
            <a:endParaRPr lang="en-US" b="1" dirty="0">
              <a:latin typeface="Georgia Pro Cond Light"/>
              <a:ea typeface="Calibri"/>
              <a:cs typeface="Times New Roman"/>
            </a:endParaRPr>
          </a:p>
        </p:txBody>
      </p:sp>
    </p:spTree>
    <p:extLst>
      <p:ext uri="{BB962C8B-B14F-4D97-AF65-F5344CB8AC3E}">
        <p14:creationId xmlns:p14="http://schemas.microsoft.com/office/powerpoint/2010/main" val="1772298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2996F-E9C9-5BD1-3FA6-0F0B962D1E7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7DA43AA-DC21-45DE-5A85-891476DDD8CB}"/>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9E208180-6E9D-8E12-DCF6-88D42ECEFB89}"/>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B277AE6B-3F55-7AA0-BB87-497CE3CDB002}"/>
              </a:ext>
            </a:extLst>
          </p:cNvPr>
          <p:cNvSpPr>
            <a:spLocks noGrp="1"/>
          </p:cNvSpPr>
          <p:nvPr>
            <p:ph type="title"/>
          </p:nvPr>
        </p:nvSpPr>
        <p:spPr>
          <a:xfrm>
            <a:off x="838200" y="443345"/>
            <a:ext cx="10515600" cy="849746"/>
          </a:xfrm>
        </p:spPr>
        <p:txBody>
          <a:bodyPr>
            <a:normAutofit fontScale="90000"/>
          </a:bodyPr>
          <a:lstStyle/>
          <a:p>
            <a:pPr algn="ctr"/>
            <a:r>
              <a:rPr lang="en-US" sz="5400" dirty="0">
                <a:latin typeface="Lato" panose="020F0502020204030203" pitchFamily="34" charset="0"/>
                <a:ea typeface="Lato" panose="020F0502020204030203" pitchFamily="34" charset="0"/>
                <a:cs typeface="Lato" panose="020F0502020204030203" pitchFamily="34" charset="0"/>
              </a:rPr>
              <a:t>Parliamentary Procedure– Motions</a:t>
            </a:r>
            <a:endParaRPr lang="en-US" sz="4900" b="1" dirty="0">
              <a:latin typeface="Lato" panose="020F0502020204030203" pitchFamily="34" charset="0"/>
              <a:ea typeface="Lato" panose="020F0502020204030203" pitchFamily="34" charset="0"/>
              <a:cs typeface="Lato" panose="020F0502020204030203" pitchFamily="34" charset="0"/>
            </a:endParaRPr>
          </a:p>
        </p:txBody>
      </p:sp>
      <p:sp>
        <p:nvSpPr>
          <p:cNvPr id="8" name="Content Placeholder 2">
            <a:extLst>
              <a:ext uri="{FF2B5EF4-FFF2-40B4-BE49-F238E27FC236}">
                <a16:creationId xmlns:a16="http://schemas.microsoft.com/office/drawing/2014/main" id="{3E23262A-CAD4-B66F-556E-131B6C2CC707}"/>
              </a:ext>
            </a:extLst>
          </p:cNvPr>
          <p:cNvSpPr>
            <a:spLocks noGrp="1"/>
          </p:cNvSpPr>
          <p:nvPr>
            <p:ph idx="1"/>
          </p:nvPr>
        </p:nvSpPr>
        <p:spPr>
          <a:xfrm>
            <a:off x="1066800" y="1479231"/>
            <a:ext cx="10058400" cy="3760891"/>
          </a:xfrm>
        </p:spPr>
        <p:txBody>
          <a:bodyPr vert="horz" lIns="0" tIns="45720" rIns="0" bIns="45720" rtlCol="0" anchor="t">
            <a:normAutofit/>
          </a:bodyPr>
          <a:lstStyle/>
          <a:p>
            <a:pPr marL="0" indent="0" algn="ctr">
              <a:lnSpc>
                <a:spcPct val="100000"/>
              </a:lnSpc>
              <a:spcBef>
                <a:spcPts val="0"/>
              </a:spcBef>
              <a:spcAft>
                <a:spcPts val="0"/>
              </a:spcAft>
              <a:buNone/>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CALL FOR THE QUESTION</a:t>
            </a:r>
          </a:p>
          <a:p>
            <a:pPr marL="285750" indent="-285750">
              <a:lnSpc>
                <a:spcPct val="100000"/>
              </a:lnSpc>
              <a:spcBef>
                <a:spcPts val="0"/>
              </a:spcBef>
              <a:spcAft>
                <a:spcPts val="0"/>
              </a:spcAft>
              <a:buFont typeface="Arial,Sans-Serif" panose="020F0502020204030204" pitchFamily="34" charset="0"/>
              <a:buChar char="•"/>
            </a:pPr>
            <a:endParaRPr lang="en-US" sz="26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00000"/>
              </a:lnSpc>
              <a:spcBef>
                <a:spcPts val="0"/>
              </a:spcBef>
              <a:spcAft>
                <a:spcPts val="80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The Chair may ask “Are you ready for the question?” If there is no more discussion, the vote is then taken. The Chair announces the results of the vote. </a:t>
            </a:r>
          </a:p>
          <a:p>
            <a:pPr marL="285750" indent="-285750">
              <a:lnSpc>
                <a:spcPct val="100000"/>
              </a:lnSpc>
              <a:spcBef>
                <a:spcPts val="0"/>
              </a:spcBef>
              <a:spcAft>
                <a:spcPts val="800"/>
              </a:spcAft>
              <a:buFont typeface="Arial,Sans-Serif" panose="020F0502020204030204" pitchFamily="34" charset="0"/>
              <a:buChar char="•"/>
            </a:pPr>
            <a:r>
              <a:rPr lang="en-US" sz="2600" dirty="0">
                <a:solidFill>
                  <a:srgbClr val="000000"/>
                </a:solidFill>
                <a:latin typeface="Lato" panose="020F0502020204030203" pitchFamily="34" charset="0"/>
                <a:ea typeface="Lato" panose="020F0502020204030203" pitchFamily="34" charset="0"/>
                <a:cs typeface="Lato" panose="020F0502020204030203" pitchFamily="34" charset="0"/>
              </a:rPr>
              <a:t>Or, after the discussion seems to go on and on, a motion to “call for the question” may be adopted.</a:t>
            </a:r>
            <a:endParaRPr lang="en-US" sz="2600" dirty="0">
              <a:latin typeface="Lato" panose="020F0502020204030203" pitchFamily="34" charset="0"/>
              <a:ea typeface="Lato" panose="020F0502020204030203" pitchFamily="34" charset="0"/>
              <a:cs typeface="Lato" panose="020F0502020204030203" pitchFamily="34" charset="0"/>
            </a:endParaRPr>
          </a:p>
          <a:p>
            <a:endParaRPr lang="en-US" sz="2400" b="1" dirty="0"/>
          </a:p>
        </p:txBody>
      </p:sp>
    </p:spTree>
    <p:extLst>
      <p:ext uri="{BB962C8B-B14F-4D97-AF65-F5344CB8AC3E}">
        <p14:creationId xmlns:p14="http://schemas.microsoft.com/office/powerpoint/2010/main" val="2179871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7E2F1-D86D-DF66-54B1-0C268DB6E1F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AF8976F-C730-2487-54C4-F1A472093E30}"/>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03376751-8EE2-E6BC-0295-9E46ABDB5D65}"/>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0A8EE61C-967B-A233-AB06-367FB8460EAA}"/>
              </a:ext>
            </a:extLst>
          </p:cNvPr>
          <p:cNvSpPr>
            <a:spLocks noGrp="1"/>
          </p:cNvSpPr>
          <p:nvPr>
            <p:ph type="title"/>
          </p:nvPr>
        </p:nvSpPr>
        <p:spPr>
          <a:xfrm>
            <a:off x="838200" y="443345"/>
            <a:ext cx="10515600" cy="849746"/>
          </a:xfrm>
        </p:spPr>
        <p:txBody>
          <a:bodyPr>
            <a:normAutofit/>
          </a:bodyPr>
          <a:lstStyle/>
          <a:p>
            <a:pPr algn="ctr"/>
            <a:r>
              <a:rPr lang="en-US" dirty="0">
                <a:latin typeface="Lato" panose="020F0502020204030203" pitchFamily="34" charset="0"/>
                <a:ea typeface="Lato" panose="020F0502020204030203" pitchFamily="34" charset="0"/>
                <a:cs typeface="Lato" panose="020F0502020204030203" pitchFamily="34" charset="0"/>
              </a:rPr>
              <a:t>Parliamentary Procedure</a:t>
            </a:r>
            <a:endParaRPr lang="en-US" b="1" dirty="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CA719AD8-B31E-D0E7-BAC4-ABC034A0188A}"/>
              </a:ext>
            </a:extLst>
          </p:cNvPr>
          <p:cNvSpPr txBox="1"/>
          <p:nvPr/>
        </p:nvSpPr>
        <p:spPr>
          <a:xfrm>
            <a:off x="609600" y="1293091"/>
            <a:ext cx="10744199" cy="4493538"/>
          </a:xfrm>
          <a:prstGeom prst="rect">
            <a:avLst/>
          </a:prstGeom>
          <a:noFill/>
        </p:spPr>
        <p:txBody>
          <a:bodyPr wrap="square">
            <a:spAutoFit/>
          </a:bodyPr>
          <a:lstStyle/>
          <a:p>
            <a:pPr algn="ctr"/>
            <a:r>
              <a:rPr lang="en-US" sz="2600" dirty="0">
                <a:latin typeface="Lato" panose="020F0502020204030203" pitchFamily="34" charset="0"/>
                <a:ea typeface="Lato" panose="020F0502020204030203" pitchFamily="34" charset="0"/>
                <a:cs typeface="Lato" panose="020F0502020204030203" pitchFamily="34" charset="0"/>
              </a:rPr>
              <a:t>WAYS OF VOTING</a:t>
            </a:r>
          </a:p>
          <a:p>
            <a:endParaRPr lang="en-US" sz="2600" dirty="0">
              <a:latin typeface="Lato" panose="020F0502020204030203" pitchFamily="34" charset="0"/>
              <a:ea typeface="Lato" panose="020F0502020204030203" pitchFamily="34" charset="0"/>
              <a:cs typeface="Lato" panose="020F0502020204030203" pitchFamily="34" charset="0"/>
            </a:endParaRPr>
          </a:p>
          <a:p>
            <a:pPr marL="2171700" lvl="4" indent="-342900">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Voice Vote		</a:t>
            </a:r>
          </a:p>
          <a:p>
            <a:pPr marL="2171700" lvl="4" indent="-342900">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Show of hands</a:t>
            </a:r>
          </a:p>
          <a:p>
            <a:pPr marL="2171700" lvl="4" indent="-342900">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Standing Vote</a:t>
            </a:r>
          </a:p>
          <a:p>
            <a:pPr marL="2171700" lvl="4" indent="-342900">
              <a:buFont typeface="Arial" panose="020B0604020202020204" pitchFamily="34" charset="0"/>
              <a:buChar char="•"/>
            </a:pPr>
            <a:endParaRPr lang="en-US" sz="2600" dirty="0">
              <a:latin typeface="Lato" panose="020F0502020204030203" pitchFamily="34" charset="0"/>
              <a:ea typeface="Lato" panose="020F0502020204030203" pitchFamily="34" charset="0"/>
              <a:cs typeface="Lato" panose="020F0502020204030203" pitchFamily="34" charset="0"/>
            </a:endParaRPr>
          </a:p>
          <a:p>
            <a:r>
              <a:rPr lang="en-US" sz="2600" dirty="0">
                <a:latin typeface="Lato" panose="020F0502020204030203" pitchFamily="34" charset="0"/>
                <a:ea typeface="Lato" panose="020F0502020204030203" pitchFamily="34" charset="0"/>
                <a:cs typeface="Lato" panose="020F0502020204030203" pitchFamily="34" charset="0"/>
              </a:rPr>
              <a:t>The speaker will announce whether the motion was passed or defeated.</a:t>
            </a:r>
            <a:endParaRPr lang="en-US" sz="2600" dirty="0">
              <a:effectLst/>
              <a:latin typeface="Lato" panose="020F0502020204030203" pitchFamily="34" charset="0"/>
              <a:ea typeface="Lato" panose="020F0502020204030203" pitchFamily="34" charset="0"/>
              <a:cs typeface="Lato" panose="020F0502020204030203" pitchFamily="34" charset="0"/>
            </a:endParaRPr>
          </a:p>
          <a:p>
            <a:pPr algn="ctr"/>
            <a:endParaRPr lang="en-US" sz="2600" i="1" dirty="0">
              <a:latin typeface="Lato" panose="020F0502020204030203" pitchFamily="34" charset="0"/>
              <a:ea typeface="Lato" panose="020F0502020204030203" pitchFamily="34" charset="0"/>
              <a:cs typeface="Lato" panose="020F0502020204030203" pitchFamily="34" charset="0"/>
            </a:endParaRPr>
          </a:p>
          <a:p>
            <a:pPr algn="just"/>
            <a:r>
              <a:rPr lang="en-US" sz="2400" i="1" dirty="0">
                <a:latin typeface="Lato" panose="020F0502020204030203" pitchFamily="34" charset="0"/>
                <a:ea typeface="Lato" panose="020F0502020204030203" pitchFamily="34" charset="0"/>
                <a:cs typeface="Lato" panose="020F0502020204030203" pitchFamily="34" charset="0"/>
              </a:rPr>
              <a:t>Booklets on Parliamentary Procedure are available on the AAMA Website and on site if you would like to pick one up at the registration desk on Thursday or Friday.   Please feel free to reference this booklet.</a:t>
            </a:r>
            <a:endParaRPr lang="en-US" sz="2400" dirty="0">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C6613165-28FF-C088-B368-E5DDD73CB931}"/>
              </a:ext>
            </a:extLst>
          </p:cNvPr>
          <p:cNvSpPr txBox="1"/>
          <p:nvPr/>
        </p:nvSpPr>
        <p:spPr>
          <a:xfrm>
            <a:off x="6742546" y="2041236"/>
            <a:ext cx="4100945" cy="1292662"/>
          </a:xfrm>
          <a:prstGeom prst="rect">
            <a:avLst/>
          </a:prstGeom>
          <a:noFill/>
        </p:spPr>
        <p:txBody>
          <a:bodyPr wrap="square" rtlCol="0">
            <a:spAutoFit/>
          </a:bodyPr>
          <a:lstStyle/>
          <a:p>
            <a:pPr marL="342900" indent="-342900">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Counted Standing Vote</a:t>
            </a:r>
          </a:p>
          <a:p>
            <a:pPr marL="342900" indent="-342900">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General Consent</a:t>
            </a:r>
          </a:p>
          <a:p>
            <a:pPr marL="342900" indent="-342900">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Ballot Votes </a:t>
            </a:r>
          </a:p>
        </p:txBody>
      </p:sp>
    </p:spTree>
    <p:extLst>
      <p:ext uri="{BB962C8B-B14F-4D97-AF65-F5344CB8AC3E}">
        <p14:creationId xmlns:p14="http://schemas.microsoft.com/office/powerpoint/2010/main" val="560045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CE03D-D1B6-064D-4930-F0734D581EF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57223DB-D5AA-7AAE-C48E-CDBF5F15D53B}"/>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AF54FF70-7701-FE9A-2EDE-7B781B08C124}"/>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FB91BEC7-75CE-E078-8894-FE4EAA897CFC}"/>
              </a:ext>
            </a:extLst>
          </p:cNvPr>
          <p:cNvSpPr>
            <a:spLocks noGrp="1"/>
          </p:cNvSpPr>
          <p:nvPr>
            <p:ph type="title"/>
          </p:nvPr>
        </p:nvSpPr>
        <p:spPr>
          <a:xfrm>
            <a:off x="838200" y="443345"/>
            <a:ext cx="10515600" cy="849746"/>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Good and Welfare</a:t>
            </a:r>
          </a:p>
        </p:txBody>
      </p:sp>
      <p:sp>
        <p:nvSpPr>
          <p:cNvPr id="7" name="TextBox 6">
            <a:extLst>
              <a:ext uri="{FF2B5EF4-FFF2-40B4-BE49-F238E27FC236}">
                <a16:creationId xmlns:a16="http://schemas.microsoft.com/office/drawing/2014/main" id="{04FBAFE9-80E8-5BC8-AAF9-7AFE1B4DA922}"/>
              </a:ext>
            </a:extLst>
          </p:cNvPr>
          <p:cNvSpPr txBox="1"/>
          <p:nvPr/>
        </p:nvSpPr>
        <p:spPr>
          <a:xfrm>
            <a:off x="618836" y="1475041"/>
            <a:ext cx="10954328" cy="4031873"/>
          </a:xfrm>
          <a:prstGeom prst="rect">
            <a:avLst/>
          </a:prstGeom>
          <a:noFill/>
        </p:spPr>
        <p:txBody>
          <a:bodyPr wrap="square" lIns="91440" tIns="45720" rIns="91440" bIns="45720" rtlCol="0" anchor="t">
            <a:spAutoFit/>
          </a:bodyPr>
          <a:lstStyle/>
          <a:p>
            <a:pPr marL="0" marR="0">
              <a:spcBef>
                <a:spcPts val="0"/>
              </a:spcBef>
              <a:spcAft>
                <a:spcPts val="0"/>
              </a:spcAft>
            </a:pPr>
            <a:r>
              <a:rPr lang="en-US" sz="2600" dirty="0">
                <a:effectLst/>
                <a:latin typeface="Lato" panose="020F0502020204030203" pitchFamily="34" charset="0"/>
                <a:ea typeface="Lato" panose="020F0502020204030203" pitchFamily="34" charset="0"/>
                <a:cs typeface="Lato" panose="020F0502020204030203" pitchFamily="34" charset="0"/>
              </a:rPr>
              <a:t>This is held at the end of the evening when members are encouraged to </a:t>
            </a:r>
            <a:endParaRPr lang="en-US" sz="2600" dirty="0">
              <a:latin typeface="Lato" panose="020F0502020204030203" pitchFamily="34" charset="0"/>
              <a:ea typeface="Lato" panose="020F0502020204030203" pitchFamily="34" charset="0"/>
              <a:cs typeface="Lato" panose="020F0502020204030203" pitchFamily="34" charset="0"/>
            </a:endParaRPr>
          </a:p>
          <a:p>
            <a:r>
              <a:rPr lang="en-US" sz="2600" dirty="0">
                <a:latin typeface="Lato" panose="020F0502020204030203" pitchFamily="34" charset="0"/>
                <a:ea typeface="Lato" panose="020F0502020204030203" pitchFamily="34" charset="0"/>
                <a:cs typeface="Lato" panose="020F0502020204030203" pitchFamily="34" charset="0"/>
              </a:rPr>
              <a:t>make positive</a:t>
            </a:r>
            <a:r>
              <a:rPr lang="en-US" sz="2600" dirty="0">
                <a:effectLst/>
                <a:latin typeface="Lato" panose="020F0502020204030203" pitchFamily="34" charset="0"/>
                <a:ea typeface="Lato" panose="020F0502020204030203" pitchFamily="34" charset="0"/>
                <a:cs typeface="Lato" panose="020F0502020204030203" pitchFamily="34" charset="0"/>
              </a:rPr>
              <a:t> </a:t>
            </a:r>
            <a:r>
              <a:rPr lang="en-US" sz="2600" dirty="0">
                <a:latin typeface="Lato" panose="020F0502020204030203" pitchFamily="34" charset="0"/>
                <a:ea typeface="Lato" panose="020F0502020204030203" pitchFamily="34" charset="0"/>
                <a:cs typeface="Lato" panose="020F0502020204030203" pitchFamily="34" charset="0"/>
              </a:rPr>
              <a:t>comments </a:t>
            </a:r>
            <a:r>
              <a:rPr lang="en-US" sz="2600" dirty="0">
                <a:effectLst/>
                <a:latin typeface="Lato" panose="020F0502020204030203" pitchFamily="34" charset="0"/>
                <a:ea typeface="Lato" panose="020F0502020204030203" pitchFamily="34" charset="0"/>
                <a:cs typeface="Lato" panose="020F0502020204030203" pitchFamily="34" charset="0"/>
              </a:rPr>
              <a:t>about a person, event, etc.  </a:t>
            </a:r>
          </a:p>
          <a:p>
            <a:pPr marL="0" marR="0">
              <a:spcBef>
                <a:spcPts val="0"/>
              </a:spcBef>
              <a:spcAft>
                <a:spcPts val="0"/>
              </a:spcAft>
            </a:pPr>
            <a:endParaRPr lang="en-US" sz="2600" dirty="0">
              <a:effectLst/>
              <a:latin typeface="Lato" panose="020F0502020204030203" pitchFamily="34" charset="0"/>
              <a:ea typeface="Lato" panose="020F0502020204030203" pitchFamily="34" charset="0"/>
              <a:cs typeface="Lato" panose="020F0502020204030203" pitchFamily="34" charset="0"/>
            </a:endParaRPr>
          </a:p>
          <a:p>
            <a:pPr marL="0" marR="0">
              <a:spcBef>
                <a:spcPts val="0"/>
              </a:spcBef>
              <a:spcAft>
                <a:spcPts val="0"/>
              </a:spcAft>
            </a:pPr>
            <a:r>
              <a:rPr lang="en-US" sz="2600" dirty="0">
                <a:effectLst/>
                <a:latin typeface="Lato" panose="020F0502020204030203" pitchFamily="34" charset="0"/>
                <a:ea typeface="Lato" panose="020F0502020204030203" pitchFamily="34" charset="0"/>
                <a:cs typeface="Lato" panose="020F0502020204030203" pitchFamily="34" charset="0"/>
              </a:rPr>
              <a:t>We only ask that if a particular statement has been made once or even twice, that it</a:t>
            </a:r>
            <a:r>
              <a:rPr lang="en-US" sz="2600" dirty="0">
                <a:latin typeface="Lato" panose="020F0502020204030203" pitchFamily="34" charset="0"/>
                <a:ea typeface="Lato" panose="020F0502020204030203" pitchFamily="34" charset="0"/>
                <a:cs typeface="Lato" panose="020F0502020204030203" pitchFamily="34" charset="0"/>
              </a:rPr>
              <a:t> is </a:t>
            </a:r>
            <a:r>
              <a:rPr lang="en-US" sz="2600" dirty="0">
                <a:effectLst/>
                <a:latin typeface="Lato" panose="020F0502020204030203" pitchFamily="34" charset="0"/>
                <a:ea typeface="Lato" panose="020F0502020204030203" pitchFamily="34" charset="0"/>
                <a:cs typeface="Lato" panose="020F0502020204030203" pitchFamily="34" charset="0"/>
              </a:rPr>
              <a:t>not repeated. </a:t>
            </a:r>
          </a:p>
          <a:p>
            <a:pPr marL="0" marR="0">
              <a:spcBef>
                <a:spcPts val="0"/>
              </a:spcBef>
              <a:spcAft>
                <a:spcPts val="0"/>
              </a:spcAft>
            </a:pPr>
            <a:r>
              <a:rPr lang="en-US" sz="2600" dirty="0">
                <a:effectLst/>
                <a:latin typeface="Lato" panose="020F0502020204030203" pitchFamily="34" charset="0"/>
                <a:ea typeface="Lato" panose="020F0502020204030203" pitchFamily="34" charset="0"/>
                <a:cs typeface="Lato" panose="020F0502020204030203" pitchFamily="34" charset="0"/>
              </a:rPr>
              <a:t> </a:t>
            </a:r>
          </a:p>
          <a:p>
            <a:pPr marL="0" marR="0">
              <a:spcBef>
                <a:spcPts val="0"/>
              </a:spcBef>
              <a:spcAft>
                <a:spcPts val="0"/>
              </a:spcAft>
            </a:pPr>
            <a:r>
              <a:rPr lang="en-US" sz="2600" dirty="0">
                <a:effectLst/>
                <a:latin typeface="Lato" panose="020F0502020204030203" pitchFamily="34" charset="0"/>
                <a:ea typeface="Lato" panose="020F0502020204030203" pitchFamily="34" charset="0"/>
                <a:cs typeface="Lato" panose="020F0502020204030203" pitchFamily="34" charset="0"/>
              </a:rPr>
              <a:t>We want to respect every member’s time during this long day, as well as allowing those with a new message the opportunity to speak.</a:t>
            </a:r>
          </a:p>
          <a:p>
            <a:pPr marL="0" marR="0" algn="l">
              <a:spcBef>
                <a:spcPts val="0"/>
              </a:spcBef>
              <a:spcAft>
                <a:spcPts val="0"/>
              </a:spcAft>
            </a:pPr>
            <a:endParaRPr lang="en-US" sz="2400" b="1" dirty="0">
              <a:effectLst/>
              <a:latin typeface="Times New Roman"/>
              <a:ea typeface="Calibri"/>
              <a:cs typeface="Times New Roman"/>
            </a:endParaRPr>
          </a:p>
          <a:p>
            <a:pPr marL="0" marR="0" algn="l">
              <a:spcBef>
                <a:spcPts val="0"/>
              </a:spcBef>
              <a:spcAft>
                <a:spcPts val="0"/>
              </a:spcAft>
            </a:pPr>
            <a:endParaRPr lang="en-US" sz="2400" b="1" dirty="0">
              <a:effectLst/>
              <a:latin typeface="Times New Roman"/>
              <a:ea typeface="Calibri"/>
              <a:cs typeface="Times New Roman"/>
            </a:endParaRPr>
          </a:p>
        </p:txBody>
      </p:sp>
    </p:spTree>
    <p:extLst>
      <p:ext uri="{BB962C8B-B14F-4D97-AF65-F5344CB8AC3E}">
        <p14:creationId xmlns:p14="http://schemas.microsoft.com/office/powerpoint/2010/main" val="570688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BDB35-83D3-5782-A3BC-3BADFCEA7F6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1A8B812-2A2E-BFCC-D4B5-9C87328746C8}"/>
              </a:ext>
            </a:extLst>
          </p:cNvPr>
          <p:cNvSpPr>
            <a:spLocks/>
          </p:cNvSpPr>
          <p:nvPr/>
        </p:nvSpPr>
        <p:spPr>
          <a:xfrm>
            <a:off x="0" y="5907024"/>
            <a:ext cx="12192000" cy="950976"/>
          </a:xfrm>
          <a:prstGeom prst="rect">
            <a:avLst/>
          </a:prstGeom>
          <a:solidFill>
            <a:srgbClr val="105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2D280A34-F2BB-EF00-7DC4-62EFBCC9DFC1}"/>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2" name="Title 1">
            <a:extLst>
              <a:ext uri="{FF2B5EF4-FFF2-40B4-BE49-F238E27FC236}">
                <a16:creationId xmlns:a16="http://schemas.microsoft.com/office/drawing/2014/main" id="{FDE0B148-3522-3296-EE4D-C45961C99FBA}"/>
              </a:ext>
            </a:extLst>
          </p:cNvPr>
          <p:cNvSpPr>
            <a:spLocks noGrp="1"/>
          </p:cNvSpPr>
          <p:nvPr>
            <p:ph type="title"/>
          </p:nvPr>
        </p:nvSpPr>
        <p:spPr>
          <a:xfrm>
            <a:off x="838200" y="443345"/>
            <a:ext cx="10515600" cy="849746"/>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Additional Information</a:t>
            </a:r>
          </a:p>
        </p:txBody>
      </p:sp>
      <p:sp>
        <p:nvSpPr>
          <p:cNvPr id="7" name="TextBox 6">
            <a:extLst>
              <a:ext uri="{FF2B5EF4-FFF2-40B4-BE49-F238E27FC236}">
                <a16:creationId xmlns:a16="http://schemas.microsoft.com/office/drawing/2014/main" id="{371C7BD5-4510-975E-FE17-371A340C1C05}"/>
              </a:ext>
            </a:extLst>
          </p:cNvPr>
          <p:cNvSpPr txBox="1"/>
          <p:nvPr/>
        </p:nvSpPr>
        <p:spPr>
          <a:xfrm>
            <a:off x="415636" y="1368677"/>
            <a:ext cx="11148291" cy="5755422"/>
          </a:xfrm>
          <a:prstGeom prst="rect">
            <a:avLst/>
          </a:prstGeom>
          <a:noFill/>
        </p:spPr>
        <p:txBody>
          <a:bodyPr wrap="square" lIns="91440" tIns="45720" rIns="91440" bIns="45720" rtlCol="0" anchor="t">
            <a:spAutoFit/>
          </a:bodyPr>
          <a:lstStyle/>
          <a:p>
            <a:r>
              <a:rPr lang="en-US" sz="2600" dirty="0">
                <a:latin typeface="Lato"/>
                <a:ea typeface="Lato"/>
                <a:cs typeface="Lato"/>
              </a:rPr>
              <a:t>Our next virtual Delegate/Alternate orientation will be held:</a:t>
            </a:r>
            <a:endParaRPr lang="en-US" dirty="0"/>
          </a:p>
          <a:p>
            <a:endParaRPr lang="en-US" sz="1000" dirty="0">
              <a:latin typeface="Lato" panose="020F0502020204030203" pitchFamily="34" charset="0"/>
              <a:ea typeface="Lato" panose="020F0502020204030203" pitchFamily="34" charset="0"/>
              <a:cs typeface="Lato" panose="020F0502020204030203" pitchFamily="34" charset="0"/>
            </a:endParaRPr>
          </a:p>
          <a:p>
            <a:pPr marL="914400" lvl="1" indent="-457200">
              <a:buFont typeface="Wingdings" panose="05000000000000000000" pitchFamily="2" charset="2"/>
              <a:buChar char="v"/>
            </a:pPr>
            <a:r>
              <a:rPr lang="en-US" sz="2600" dirty="0">
                <a:latin typeface="Lato" panose="020F0502020204030203" pitchFamily="34" charset="0"/>
                <a:ea typeface="Lato" panose="020F0502020204030203" pitchFamily="34" charset="0"/>
                <a:cs typeface="Lato" panose="020F0502020204030203" pitchFamily="34" charset="0"/>
              </a:rPr>
              <a:t> Wednesday, August 27, 2025, at 10:00 pm EST</a:t>
            </a:r>
          </a:p>
          <a:p>
            <a:pPr marL="457200" indent="-457200">
              <a:buFont typeface="Wingdings" panose="05000000000000000000" pitchFamily="2" charset="2"/>
              <a:buChar char="v"/>
            </a:pPr>
            <a:endParaRPr lang="en-US" sz="1000" dirty="0">
              <a:latin typeface="Lato" panose="020F0502020204030203" pitchFamily="34" charset="0"/>
              <a:ea typeface="Lato" panose="020F0502020204030203" pitchFamily="34" charset="0"/>
              <a:cs typeface="Lato" panose="020F0502020204030203" pitchFamily="34" charset="0"/>
            </a:endParaRPr>
          </a:p>
          <a:p>
            <a:pPr marL="914400" lvl="1" indent="-457200">
              <a:buFont typeface="Wingdings" panose="05000000000000000000" pitchFamily="2" charset="2"/>
              <a:buChar char="v"/>
            </a:pPr>
            <a:r>
              <a:rPr lang="en-US" sz="2600" dirty="0">
                <a:latin typeface="Lato"/>
                <a:ea typeface="Lato"/>
                <a:cs typeface="Lato"/>
              </a:rPr>
              <a:t> Saturday, September 6, 2025, at 11:00 am EST</a:t>
            </a:r>
          </a:p>
          <a:p>
            <a:r>
              <a:rPr lang="en-US" sz="2600" dirty="0">
                <a:effectLst/>
                <a:latin typeface="Lato" panose="020F0502020204030203" pitchFamily="34" charset="0"/>
                <a:ea typeface="Lato" panose="020F0502020204030203" pitchFamily="34" charset="0"/>
                <a:cs typeface="Lato" panose="020F0502020204030203" pitchFamily="34" charset="0"/>
              </a:rPr>
              <a:t>If your state </a:t>
            </a:r>
            <a:r>
              <a:rPr lang="en-US" sz="2600" dirty="0">
                <a:latin typeface="Lato" panose="020F0502020204030203" pitchFamily="34" charset="0"/>
                <a:ea typeface="Lato" panose="020F0502020204030203" pitchFamily="34" charset="0"/>
                <a:cs typeface="Lato" panose="020F0502020204030203" pitchFamily="34" charset="0"/>
              </a:rPr>
              <a:t>has</a:t>
            </a:r>
            <a:r>
              <a:rPr lang="en-US" sz="2600" dirty="0">
                <a:effectLst/>
                <a:latin typeface="Lato" panose="020F0502020204030203" pitchFamily="34" charset="0"/>
                <a:ea typeface="Lato" panose="020F0502020204030203" pitchFamily="34" charset="0"/>
                <a:cs typeface="Lato" panose="020F0502020204030203" pitchFamily="34" charset="0"/>
              </a:rPr>
              <a:t> a </a:t>
            </a:r>
            <a:r>
              <a:rPr lang="en-US" sz="2600" dirty="0">
                <a:latin typeface="Lato" panose="020F0502020204030203" pitchFamily="34" charset="0"/>
                <a:ea typeface="Lato" panose="020F0502020204030203" pitchFamily="34" charset="0"/>
                <a:cs typeface="Lato" panose="020F0502020204030203" pitchFamily="34" charset="0"/>
              </a:rPr>
              <a:t>delegate or alternate</a:t>
            </a:r>
            <a:r>
              <a:rPr lang="en-US" sz="2600" dirty="0">
                <a:effectLst/>
                <a:latin typeface="Lato" panose="020F0502020204030203" pitchFamily="34" charset="0"/>
                <a:ea typeface="Lato" panose="020F0502020204030203" pitchFamily="34" charset="0"/>
                <a:cs typeface="Lato" panose="020F0502020204030203" pitchFamily="34" charset="0"/>
              </a:rPr>
              <a:t> </a:t>
            </a:r>
            <a:r>
              <a:rPr lang="en-US" sz="2600" dirty="0">
                <a:latin typeface="Lato" panose="020F0502020204030203" pitchFamily="34" charset="0"/>
                <a:ea typeface="Lato" panose="020F0502020204030203" pitchFamily="34" charset="0"/>
                <a:cs typeface="Lato" panose="020F0502020204030203" pitchFamily="34" charset="0"/>
              </a:rPr>
              <a:t>who </a:t>
            </a:r>
            <a:r>
              <a:rPr lang="en-US" sz="2600" dirty="0">
                <a:effectLst/>
                <a:latin typeface="Lato" panose="020F0502020204030203" pitchFamily="34" charset="0"/>
                <a:ea typeface="Lato" panose="020F0502020204030203" pitchFamily="34" charset="0"/>
                <a:cs typeface="Lato" panose="020F0502020204030203" pitchFamily="34" charset="0"/>
              </a:rPr>
              <a:t>was unable to attend one of the virtual </a:t>
            </a:r>
            <a:r>
              <a:rPr lang="en-US" sz="2600" dirty="0">
                <a:latin typeface="Lato" panose="020F0502020204030203" pitchFamily="34" charset="0"/>
                <a:ea typeface="Lato" panose="020F0502020204030203" pitchFamily="34" charset="0"/>
                <a:cs typeface="Lato" panose="020F0502020204030203" pitchFamily="34" charset="0"/>
              </a:rPr>
              <a:t>sessions,  a recording is available by reaching out to Speaker Seelig or Vice Speaker Houghton.</a:t>
            </a:r>
            <a:endParaRPr lang="en-US" sz="2600" dirty="0">
              <a:effectLst/>
              <a:latin typeface="Lato" panose="020F0502020204030203" pitchFamily="34" charset="0"/>
              <a:ea typeface="Lato" panose="020F0502020204030203" pitchFamily="34" charset="0"/>
              <a:cs typeface="Lato" panose="020F0502020204030203" pitchFamily="34" charset="0"/>
            </a:endParaRPr>
          </a:p>
          <a:p>
            <a:endParaRPr lang="en-US" sz="2600" dirty="0">
              <a:latin typeface="Lato"/>
              <a:ea typeface="Lato"/>
              <a:cs typeface="Lato"/>
            </a:endParaRPr>
          </a:p>
          <a:p>
            <a:r>
              <a:rPr lang="en-US" sz="2600" dirty="0">
                <a:latin typeface="Lato"/>
                <a:ea typeface="Lato"/>
                <a:cs typeface="Times New Roman"/>
              </a:rPr>
              <a:t>Upcoming virtual sessions for Delegates and Alternates:</a:t>
            </a:r>
          </a:p>
          <a:p>
            <a:r>
              <a:rPr lang="en-US" sz="2600" dirty="0">
                <a:latin typeface="Lato"/>
                <a:ea typeface="Lato"/>
                <a:cs typeface="Times New Roman"/>
              </a:rPr>
              <a:t>Meet the Candidates</a:t>
            </a:r>
            <a:r>
              <a:rPr lang="en-US" sz="2600" dirty="0">
                <a:latin typeface="Lato"/>
                <a:ea typeface="Calibri"/>
                <a:cs typeface="Calibri"/>
              </a:rPr>
              <a:t> </a:t>
            </a:r>
            <a:r>
              <a:rPr lang="en-US" sz="2600" dirty="0">
                <a:latin typeface="Lato"/>
                <a:ea typeface="Lato"/>
                <a:cs typeface="Times New Roman"/>
              </a:rPr>
              <a:t>Thursday, August 28, 2025,</a:t>
            </a:r>
            <a:r>
              <a:rPr lang="en-US" sz="2600" dirty="0">
                <a:latin typeface="Lato"/>
                <a:ea typeface="Calibri"/>
                <a:cs typeface="Calibri"/>
              </a:rPr>
              <a:t> </a:t>
            </a:r>
            <a:r>
              <a:rPr lang="en-US" sz="2600" dirty="0">
                <a:latin typeface="Lato"/>
                <a:ea typeface="Lato"/>
                <a:cs typeface="Times New Roman"/>
              </a:rPr>
              <a:t>9:00 pm EST</a:t>
            </a:r>
          </a:p>
          <a:p>
            <a:r>
              <a:rPr lang="en-US" sz="2600" dirty="0">
                <a:latin typeface="Lato"/>
                <a:ea typeface="Lato"/>
                <a:cs typeface="Times New Roman"/>
              </a:rPr>
              <a:t>              Saturday, September 6, 2025,</a:t>
            </a:r>
            <a:r>
              <a:rPr lang="en-US" sz="2600" dirty="0">
                <a:latin typeface="Lato"/>
                <a:ea typeface="Calibri"/>
                <a:cs typeface="Calibri"/>
              </a:rPr>
              <a:t> </a:t>
            </a:r>
            <a:r>
              <a:rPr lang="en-US" sz="2600" dirty="0">
                <a:latin typeface="Lato"/>
                <a:ea typeface="Lato"/>
                <a:cs typeface="Times New Roman"/>
              </a:rPr>
              <a:t>12:30 pm EST</a:t>
            </a:r>
          </a:p>
          <a:p>
            <a:endParaRPr lang="en-US" sz="2600" dirty="0">
              <a:latin typeface="Lato"/>
              <a:ea typeface="Lato"/>
              <a:cs typeface="Times New Roman"/>
            </a:endParaRPr>
          </a:p>
          <a:p>
            <a:pPr marL="0" marR="0" algn="l">
              <a:spcBef>
                <a:spcPts val="0"/>
              </a:spcBef>
              <a:spcAft>
                <a:spcPts val="0"/>
              </a:spcAft>
            </a:pPr>
            <a:endParaRPr lang="en-US" sz="2600" dirty="0">
              <a:effectLst/>
              <a:latin typeface="Lato"/>
              <a:ea typeface="Lato"/>
              <a:cs typeface="Lato"/>
            </a:endParaRPr>
          </a:p>
          <a:p>
            <a:pPr marL="0" marR="0" algn="l">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8050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5B2B3D82-01D4-5B7A-6E72-B24EDA586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326" y="5370698"/>
            <a:ext cx="3646883" cy="1109408"/>
          </a:xfrm>
          <a:prstGeom prst="rect">
            <a:avLst/>
          </a:prstGeom>
        </p:spPr>
      </p:pic>
      <p:sp>
        <p:nvSpPr>
          <p:cNvPr id="2" name="Title 1">
            <a:extLst>
              <a:ext uri="{FF2B5EF4-FFF2-40B4-BE49-F238E27FC236}">
                <a16:creationId xmlns:a16="http://schemas.microsoft.com/office/drawing/2014/main" id="{3141DF76-C065-3414-0737-E3231C13036C}"/>
              </a:ext>
            </a:extLst>
          </p:cNvPr>
          <p:cNvSpPr txBox="1">
            <a:spLocks/>
          </p:cNvSpPr>
          <p:nvPr/>
        </p:nvSpPr>
        <p:spPr>
          <a:xfrm>
            <a:off x="1537341" y="2179384"/>
            <a:ext cx="10058400" cy="10261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Lato"/>
                <a:ea typeface="Lato"/>
                <a:cs typeface="Lato"/>
              </a:rPr>
              <a:t>Questions?</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59986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8FDDD-5F2D-B1C8-47DE-B705097D57D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85ADD0-66D2-F745-96F4-07C927B85C12}"/>
              </a:ext>
            </a:extLst>
          </p:cNvPr>
          <p:cNvSpPr>
            <a:spLocks noGrp="1" noRot="1" noMove="1" noResize="1" noEditPoints="1" noAdjustHandles="1" noChangeArrowheads="1" noChangeShapeType="1"/>
          </p:cNvSpPr>
          <p:nvPr/>
        </p:nvSpPr>
        <p:spPr>
          <a:xfrm>
            <a:off x="0" y="5907024"/>
            <a:ext cx="12192000" cy="950976"/>
          </a:xfrm>
          <a:prstGeom prst="rect">
            <a:avLst/>
          </a:prstGeom>
          <a:solidFill>
            <a:srgbClr val="105F80"/>
          </a:solidFill>
          <a:ln>
            <a:solidFill>
              <a:srgbClr val="105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4983AFD6-92EC-5D62-40E0-1C35D42A7AFD}"/>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9" name="TextBox 8">
            <a:extLst>
              <a:ext uri="{FF2B5EF4-FFF2-40B4-BE49-F238E27FC236}">
                <a16:creationId xmlns:a16="http://schemas.microsoft.com/office/drawing/2014/main" id="{907047A2-5A85-87B5-E56C-2E0C7A7B3872}"/>
              </a:ext>
            </a:extLst>
          </p:cNvPr>
          <p:cNvSpPr txBox="1"/>
          <p:nvPr/>
        </p:nvSpPr>
        <p:spPr>
          <a:xfrm>
            <a:off x="868194" y="3753803"/>
            <a:ext cx="2036368" cy="923330"/>
          </a:xfrm>
          <a:prstGeom prst="rect">
            <a:avLst/>
          </a:prstGeom>
          <a:noFill/>
        </p:spPr>
        <p:txBody>
          <a:bodyPr wrap="square" rtlCol="0">
            <a:spAutoFit/>
          </a:bodyPr>
          <a:lstStyle/>
          <a:p>
            <a:pPr algn="ctr"/>
            <a:r>
              <a:rPr lang="en-US">
                <a:solidFill>
                  <a:schemeClr val="bg1"/>
                </a:solidFill>
                <a:latin typeface="Lato Black" panose="020F0502020204030203" pitchFamily="34" charset="0"/>
                <a:ea typeface="Lato Medium" panose="020F0502020204030203" pitchFamily="34" charset="0"/>
                <a:cs typeface="Lato Medium" panose="020F0502020204030203" pitchFamily="34" charset="0"/>
              </a:rPr>
              <a:t>DARK GREY</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R: 51 G: 63 B: 76</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#333F4C</a:t>
            </a:r>
          </a:p>
        </p:txBody>
      </p:sp>
      <p:sp>
        <p:nvSpPr>
          <p:cNvPr id="3" name="TextBox 3">
            <a:extLst>
              <a:ext uri="{FF2B5EF4-FFF2-40B4-BE49-F238E27FC236}">
                <a16:creationId xmlns:a16="http://schemas.microsoft.com/office/drawing/2014/main" id="{FDC662B4-AD4B-53B2-626D-0F200675CB1C}"/>
              </a:ext>
            </a:extLst>
          </p:cNvPr>
          <p:cNvSpPr txBox="1"/>
          <p:nvPr/>
        </p:nvSpPr>
        <p:spPr>
          <a:xfrm>
            <a:off x="868194" y="600891"/>
            <a:ext cx="5363577" cy="48320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a:spcBef>
                <a:spcPts val="0"/>
              </a:spcBef>
              <a:spcAft>
                <a:spcPts val="0"/>
              </a:spcAft>
            </a:pPr>
            <a:r>
              <a:rPr lang="en-US" sz="2800" u="sng" dirty="0">
                <a:latin typeface="Lato"/>
                <a:ea typeface="Calibri"/>
                <a:cs typeface="Times New Roman"/>
              </a:rPr>
              <a:t>House of Delegates Session I </a:t>
            </a:r>
            <a:r>
              <a:rPr lang="en-US" sz="2800" dirty="0">
                <a:latin typeface="Lato"/>
                <a:ea typeface="Calibri"/>
                <a:cs typeface="Times New Roman"/>
              </a:rPr>
              <a:t>Saturday , September 20, 2025</a:t>
            </a:r>
            <a:endParaRPr lang="en-US" sz="2800">
              <a:latin typeface="Lato"/>
              <a:ea typeface="Calibri" panose="020F0502020204030204" pitchFamily="34" charset="0"/>
              <a:cs typeface="Times New Roman" panose="02020603050405020304" pitchFamily="18" charset="0"/>
            </a:endParaRPr>
          </a:p>
          <a:p>
            <a:pPr algn="ctr"/>
            <a:r>
              <a:rPr lang="en-US" sz="2800" dirty="0">
                <a:latin typeface="Lato"/>
                <a:ea typeface="Calibri"/>
                <a:cs typeface="Times New Roman"/>
              </a:rPr>
              <a:t>Credentials open:  </a:t>
            </a:r>
          </a:p>
          <a:p>
            <a:pPr algn="ctr"/>
            <a:r>
              <a:rPr lang="en-US" sz="2800" dirty="0">
                <a:latin typeface="Lato"/>
                <a:ea typeface="Calibri"/>
                <a:cs typeface="Times New Roman"/>
              </a:rPr>
              <a:t>7:15 am-8:15am</a:t>
            </a:r>
          </a:p>
          <a:p>
            <a:pPr algn="ctr"/>
            <a:endParaRPr lang="en-US" sz="1000" dirty="0">
              <a:latin typeface="Lato"/>
              <a:ea typeface="Lato"/>
              <a:cs typeface="Lato"/>
            </a:endParaRPr>
          </a:p>
          <a:p>
            <a:pPr algn="ctr"/>
            <a:r>
              <a:rPr lang="en-US" sz="2800" dirty="0">
                <a:latin typeface="Lato"/>
                <a:ea typeface="Calibri"/>
                <a:cs typeface="Times New Roman"/>
              </a:rPr>
              <a:t>HOD from </a:t>
            </a:r>
          </a:p>
          <a:p>
            <a:pPr marR="0" lvl="0" algn="ctr">
              <a:spcBef>
                <a:spcPts val="0"/>
              </a:spcBef>
              <a:spcAft>
                <a:spcPts val="0"/>
              </a:spcAft>
            </a:pPr>
            <a:r>
              <a:rPr lang="en-US" sz="2800" dirty="0">
                <a:latin typeface="Lato"/>
                <a:ea typeface="Calibri"/>
                <a:cs typeface="Times New Roman"/>
              </a:rPr>
              <a:t>8:30-10:00 am</a:t>
            </a:r>
          </a:p>
          <a:p>
            <a:pPr marR="0" lvl="0" algn="ctr">
              <a:spcBef>
                <a:spcPts val="0"/>
              </a:spcBef>
              <a:spcAft>
                <a:spcPts val="0"/>
              </a:spcAft>
            </a:pPr>
            <a:endParaRPr lang="en-US" sz="1000" dirty="0">
              <a:latin typeface="Lato"/>
              <a:ea typeface="Calibri"/>
              <a:cs typeface="Times New Roman"/>
            </a:endParaRPr>
          </a:p>
          <a:p>
            <a:pPr algn="ctr"/>
            <a:r>
              <a:rPr lang="en-US" sz="2400" b="1" dirty="0">
                <a:latin typeface="Lato"/>
                <a:ea typeface="Calibri"/>
                <a:cs typeface="Times New Roman"/>
              </a:rPr>
              <a:t>Meet the Candidates 10:15-11:45 am</a:t>
            </a:r>
            <a:endParaRPr lang="en-US" sz="2400" b="1">
              <a:latin typeface="Lato"/>
              <a:ea typeface="Calibri"/>
              <a:cs typeface="Times New Roman"/>
            </a:endParaRPr>
          </a:p>
          <a:p>
            <a:pPr algn="ctr"/>
            <a:r>
              <a:rPr lang="en-US" sz="2400" b="1" dirty="0">
                <a:latin typeface="Lato"/>
                <a:ea typeface="Calibri"/>
                <a:cs typeface="Times New Roman"/>
              </a:rPr>
              <a:t>Reference Committee Sessions start at 1:15 pm with Reports, followed by Resolutions then Bylaws</a:t>
            </a:r>
            <a:endParaRPr lang="en-US" sz="2400" b="1">
              <a:latin typeface="Lato"/>
              <a:ea typeface="Calibri"/>
              <a:cs typeface="Times New Roman"/>
            </a:endParaRPr>
          </a:p>
          <a:p>
            <a:endParaRPr lang="en-US" sz="2400" dirty="0"/>
          </a:p>
        </p:txBody>
      </p:sp>
      <p:sp>
        <p:nvSpPr>
          <p:cNvPr id="7" name="TextBox 5">
            <a:extLst>
              <a:ext uri="{FF2B5EF4-FFF2-40B4-BE49-F238E27FC236}">
                <a16:creationId xmlns:a16="http://schemas.microsoft.com/office/drawing/2014/main" id="{3ED797E7-EB8E-A7A4-898C-0AC0260D2150}"/>
              </a:ext>
            </a:extLst>
          </p:cNvPr>
          <p:cNvSpPr txBox="1"/>
          <p:nvPr/>
        </p:nvSpPr>
        <p:spPr>
          <a:xfrm>
            <a:off x="6305287" y="600891"/>
            <a:ext cx="5048513" cy="31085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a:spcBef>
                <a:spcPts val="0"/>
              </a:spcBef>
              <a:spcAft>
                <a:spcPts val="0"/>
              </a:spcAft>
            </a:pPr>
            <a:r>
              <a:rPr lang="en-US" sz="2800" u="sng" dirty="0">
                <a:latin typeface="Lato"/>
                <a:ea typeface="Calibri"/>
                <a:cs typeface="Times New Roman"/>
              </a:rPr>
              <a:t>House of Delegates Session II </a:t>
            </a:r>
            <a:r>
              <a:rPr lang="en-US" sz="2800" dirty="0">
                <a:latin typeface="Lato"/>
                <a:ea typeface="Calibri"/>
                <a:cs typeface="Times New Roman"/>
              </a:rPr>
              <a:t>Saturday , September 20, 2025</a:t>
            </a:r>
            <a:endParaRPr lang="en-US" sz="2800">
              <a:latin typeface="Lato"/>
              <a:ea typeface="Calibri" panose="020F0502020204030204" pitchFamily="34" charset="0"/>
              <a:cs typeface="Times New Roman" panose="02020603050405020304" pitchFamily="18" charset="0"/>
            </a:endParaRPr>
          </a:p>
          <a:p>
            <a:pPr algn="ctr"/>
            <a:r>
              <a:rPr lang="en-US" sz="2800" dirty="0">
                <a:latin typeface="Lato"/>
                <a:ea typeface="Calibri"/>
                <a:cs typeface="Times New Roman"/>
              </a:rPr>
              <a:t>Credentials open:  </a:t>
            </a:r>
            <a:endParaRPr lang="en-US" sz="2800">
              <a:latin typeface="Lato"/>
              <a:ea typeface="Calibri"/>
              <a:cs typeface="Times New Roman"/>
            </a:endParaRPr>
          </a:p>
          <a:p>
            <a:pPr algn="ctr"/>
            <a:r>
              <a:rPr lang="en-US" sz="2800" dirty="0">
                <a:latin typeface="Lato"/>
                <a:ea typeface="Calibri"/>
                <a:cs typeface="Times New Roman"/>
              </a:rPr>
              <a:t>5:30 pm-6:15 pm</a:t>
            </a:r>
            <a:endParaRPr lang="en-US" sz="2800">
              <a:latin typeface="Lato"/>
              <a:ea typeface="Calibri"/>
              <a:cs typeface="Times New Roman"/>
            </a:endParaRPr>
          </a:p>
          <a:p>
            <a:pPr algn="ctr"/>
            <a:endParaRPr lang="en-US" sz="2800" dirty="0">
              <a:latin typeface="Lato"/>
              <a:ea typeface="Lato"/>
              <a:cs typeface="Lato"/>
            </a:endParaRPr>
          </a:p>
          <a:p>
            <a:pPr algn="ctr"/>
            <a:r>
              <a:rPr lang="en-US" sz="2800" dirty="0">
                <a:latin typeface="Lato"/>
                <a:ea typeface="Calibri"/>
                <a:cs typeface="Times New Roman"/>
              </a:rPr>
              <a:t>HOD from </a:t>
            </a:r>
            <a:endParaRPr lang="en-US" sz="2800">
              <a:latin typeface="Lato"/>
              <a:ea typeface="Calibri"/>
              <a:cs typeface="Times New Roman"/>
            </a:endParaRPr>
          </a:p>
          <a:p>
            <a:pPr algn="ctr"/>
            <a:r>
              <a:rPr lang="en-US" sz="2800" dirty="0">
                <a:latin typeface="Lato"/>
                <a:ea typeface="Calibri"/>
                <a:cs typeface="Times New Roman"/>
              </a:rPr>
              <a:t>6:30 pm - 10:00 pm</a:t>
            </a:r>
            <a:endParaRPr lang="en-US" sz="2800">
              <a:latin typeface="Lato"/>
              <a:ea typeface="Lato"/>
              <a:cs typeface="Lato"/>
            </a:endParaRPr>
          </a:p>
        </p:txBody>
      </p:sp>
    </p:spTree>
    <p:extLst>
      <p:ext uri="{BB962C8B-B14F-4D97-AF65-F5344CB8AC3E}">
        <p14:creationId xmlns:p14="http://schemas.microsoft.com/office/powerpoint/2010/main" val="4199603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9018B-C56D-A8D1-FD7C-C821AB7C923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D3722C3-06B4-3D61-78A4-0413541DDEAD}"/>
              </a:ext>
            </a:extLst>
          </p:cNvPr>
          <p:cNvSpPr>
            <a:spLocks noGrp="1" noRot="1" noMove="1" noResize="1" noEditPoints="1" noAdjustHandles="1" noChangeArrowheads="1" noChangeShapeType="1"/>
          </p:cNvSpPr>
          <p:nvPr/>
        </p:nvSpPr>
        <p:spPr>
          <a:xfrm>
            <a:off x="0" y="5907024"/>
            <a:ext cx="12192000" cy="950976"/>
          </a:xfrm>
          <a:prstGeom prst="rect">
            <a:avLst/>
          </a:prstGeom>
          <a:solidFill>
            <a:srgbClr val="105F80"/>
          </a:solidFill>
          <a:ln>
            <a:solidFill>
              <a:srgbClr val="105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591B3B75-F43E-7F0E-4C44-AEEC65298F54}"/>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9" name="TextBox 8">
            <a:extLst>
              <a:ext uri="{FF2B5EF4-FFF2-40B4-BE49-F238E27FC236}">
                <a16:creationId xmlns:a16="http://schemas.microsoft.com/office/drawing/2014/main" id="{1E4C0E20-75BE-9225-35A4-70D30F8B56EE}"/>
              </a:ext>
            </a:extLst>
          </p:cNvPr>
          <p:cNvSpPr txBox="1"/>
          <p:nvPr/>
        </p:nvSpPr>
        <p:spPr>
          <a:xfrm>
            <a:off x="868194" y="3753803"/>
            <a:ext cx="2036368" cy="923330"/>
          </a:xfrm>
          <a:prstGeom prst="rect">
            <a:avLst/>
          </a:prstGeom>
          <a:noFill/>
        </p:spPr>
        <p:txBody>
          <a:bodyPr wrap="square" rtlCol="0">
            <a:spAutoFit/>
          </a:bodyPr>
          <a:lstStyle/>
          <a:p>
            <a:pPr algn="ctr"/>
            <a:r>
              <a:rPr lang="en-US">
                <a:solidFill>
                  <a:schemeClr val="bg1"/>
                </a:solidFill>
                <a:latin typeface="Lato Black" panose="020F0502020204030203" pitchFamily="34" charset="0"/>
                <a:ea typeface="Lato Medium" panose="020F0502020204030203" pitchFamily="34" charset="0"/>
                <a:cs typeface="Lato Medium" panose="020F0502020204030203" pitchFamily="34" charset="0"/>
              </a:rPr>
              <a:t>DARK GREY</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R: 51 G: 63 B: 76</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#333F4C</a:t>
            </a:r>
          </a:p>
        </p:txBody>
      </p:sp>
      <p:sp>
        <p:nvSpPr>
          <p:cNvPr id="2" name="Title 1">
            <a:extLst>
              <a:ext uri="{FF2B5EF4-FFF2-40B4-BE49-F238E27FC236}">
                <a16:creationId xmlns:a16="http://schemas.microsoft.com/office/drawing/2014/main" id="{9406D789-BE71-AF9A-C29B-D8375B959808}"/>
              </a:ext>
            </a:extLst>
          </p:cNvPr>
          <p:cNvSpPr>
            <a:spLocks noGrp="1"/>
          </p:cNvSpPr>
          <p:nvPr>
            <p:ph type="title"/>
          </p:nvPr>
        </p:nvSpPr>
        <p:spPr>
          <a:xfrm>
            <a:off x="868194" y="545945"/>
            <a:ext cx="10515600" cy="983384"/>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Credentials Desk Check In</a:t>
            </a:r>
            <a:endParaRPr lang="en-US" sz="4000" b="1" dirty="0">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338D5764-2C3D-8558-12BD-1EDD9A1D1654}"/>
              </a:ext>
            </a:extLst>
          </p:cNvPr>
          <p:cNvSpPr txBox="1"/>
          <p:nvPr/>
        </p:nvSpPr>
        <p:spPr>
          <a:xfrm>
            <a:off x="1072795" y="1814317"/>
            <a:ext cx="10408004" cy="3559949"/>
          </a:xfrm>
          <a:prstGeom prst="rect">
            <a:avLst/>
          </a:prstGeom>
          <a:noFill/>
        </p:spPr>
        <p:txBody>
          <a:bodyPr wrap="square" lIns="91440" tIns="45720" rIns="91440" bIns="45720" rtlCol="0" anchor="t">
            <a:spAutoFit/>
          </a:bodyPr>
          <a:lstStyle/>
          <a:p>
            <a:pPr marL="285750" indent="-285750">
              <a:spcAft>
                <a:spcPts val="8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You no longer need to present your AAMA</a:t>
            </a:r>
            <a:r>
              <a:rPr lang="en-US" sz="2600" dirty="0">
                <a:effectLst/>
                <a:latin typeface="Lato" panose="020F0502020204030203" pitchFamily="34" charset="0"/>
                <a:ea typeface="Lato" panose="020F0502020204030203" pitchFamily="34" charset="0"/>
                <a:cs typeface="Lato" panose="020F0502020204030203" pitchFamily="34" charset="0"/>
              </a:rPr>
              <a:t> membership card.</a:t>
            </a:r>
            <a:r>
              <a:rPr lang="en-US" sz="2600" dirty="0">
                <a:latin typeface="Lato" panose="020F0502020204030203" pitchFamily="34" charset="0"/>
                <a:ea typeface="Lato" panose="020F0502020204030203" pitchFamily="34" charset="0"/>
                <a:cs typeface="Lato" panose="020F0502020204030203" pitchFamily="34" charset="0"/>
              </a:rPr>
              <a:t>  </a:t>
            </a:r>
            <a:endParaRPr lang="en-US" sz="2600" dirty="0">
              <a:effectLst/>
              <a:latin typeface="Lato" panose="020F0502020204030203" pitchFamily="34" charset="0"/>
              <a:ea typeface="Lato" panose="020F0502020204030203" pitchFamily="34" charset="0"/>
              <a:cs typeface="Lato" panose="020F0502020204030203" pitchFamily="34" charset="0"/>
            </a:endParaRPr>
          </a:p>
          <a:p>
            <a:pPr marL="285750" indent="-285750">
              <a:spcAft>
                <a:spcPts val="8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Your</a:t>
            </a:r>
            <a:r>
              <a:rPr lang="en-US" sz="2600" dirty="0">
                <a:effectLst/>
                <a:latin typeface="Lato" panose="020F0502020204030203" pitchFamily="34" charset="0"/>
                <a:ea typeface="Lato" panose="020F0502020204030203" pitchFamily="34" charset="0"/>
                <a:cs typeface="Lato" panose="020F0502020204030203" pitchFamily="34" charset="0"/>
              </a:rPr>
              <a:t> name badge</a:t>
            </a:r>
            <a:r>
              <a:rPr lang="en-US" sz="2600" dirty="0">
                <a:latin typeface="Lato" panose="020F0502020204030203" pitchFamily="34" charset="0"/>
                <a:ea typeface="Lato" panose="020F0502020204030203" pitchFamily="34" charset="0"/>
                <a:cs typeface="Lato" panose="020F0502020204030203" pitchFamily="34" charset="0"/>
              </a:rPr>
              <a:t> must be worn and visible</a:t>
            </a:r>
            <a:r>
              <a:rPr lang="en-US" sz="2600" dirty="0">
                <a:effectLst/>
                <a:latin typeface="Lato" panose="020F0502020204030203" pitchFamily="34" charset="0"/>
                <a:ea typeface="Lato" panose="020F0502020204030203" pitchFamily="34" charset="0"/>
                <a:cs typeface="Lato" panose="020F0502020204030203" pitchFamily="34" charset="0"/>
              </a:rPr>
              <a:t>.</a:t>
            </a:r>
            <a:r>
              <a:rPr lang="en-US" sz="2600" dirty="0">
                <a:latin typeface="Lato" panose="020F0502020204030203" pitchFamily="34" charset="0"/>
                <a:ea typeface="Lato" panose="020F0502020204030203" pitchFamily="34" charset="0"/>
                <a:cs typeface="Lato" panose="020F0502020204030203" pitchFamily="34" charset="0"/>
              </a:rPr>
              <a:t> </a:t>
            </a:r>
            <a:endParaRPr lang="en-US" sz="2600" dirty="0">
              <a:effectLst/>
              <a:latin typeface="Lato" panose="020F0502020204030203" pitchFamily="34" charset="0"/>
              <a:ea typeface="Lato" panose="020F0502020204030203" pitchFamily="34" charset="0"/>
              <a:cs typeface="Lato" panose="020F0502020204030203" pitchFamily="34" charset="0"/>
            </a:endParaRPr>
          </a:p>
          <a:p>
            <a:pPr marL="285750" indent="-285750">
              <a:spcAft>
                <a:spcPts val="8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Check in is by state in alphabetic order.</a:t>
            </a:r>
          </a:p>
          <a:p>
            <a:pPr marL="285750" indent="-285750">
              <a:spcAft>
                <a:spcPts val="8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We ask</a:t>
            </a:r>
            <a:r>
              <a:rPr lang="en-US" sz="2600" dirty="0">
                <a:effectLst/>
                <a:latin typeface="Lato" panose="020F0502020204030203" pitchFamily="34" charset="0"/>
                <a:ea typeface="Lato" panose="020F0502020204030203" pitchFamily="34" charset="0"/>
                <a:cs typeface="Lato" panose="020F0502020204030203" pitchFamily="34" charset="0"/>
              </a:rPr>
              <a:t> </a:t>
            </a:r>
            <a:r>
              <a:rPr lang="en-US" sz="2600" dirty="0">
                <a:latin typeface="Lato" panose="020F0502020204030203" pitchFamily="34" charset="0"/>
                <a:ea typeface="Lato" panose="020F0502020204030203" pitchFamily="34" charset="0"/>
                <a:cs typeface="Lato" panose="020F0502020204030203" pitchFamily="34" charset="0"/>
              </a:rPr>
              <a:t>that </a:t>
            </a:r>
            <a:r>
              <a:rPr lang="en-US" sz="2600" dirty="0">
                <a:effectLst/>
                <a:latin typeface="Lato" panose="020F0502020204030203" pitchFamily="34" charset="0"/>
                <a:ea typeface="Lato" panose="020F0502020204030203" pitchFamily="34" charset="0"/>
                <a:cs typeface="Lato" panose="020F0502020204030203" pitchFamily="34" charset="0"/>
              </a:rPr>
              <a:t>each state</a:t>
            </a:r>
            <a:r>
              <a:rPr lang="en-US" sz="2600" dirty="0">
                <a:latin typeface="Lato" panose="020F0502020204030203" pitchFamily="34" charset="0"/>
                <a:ea typeface="Lato" panose="020F0502020204030203" pitchFamily="34" charset="0"/>
                <a:cs typeface="Lato" panose="020F0502020204030203" pitchFamily="34" charset="0"/>
              </a:rPr>
              <a:t> check</a:t>
            </a:r>
            <a:r>
              <a:rPr lang="en-US" sz="2600" dirty="0">
                <a:effectLst/>
                <a:latin typeface="Lato" panose="020F0502020204030203" pitchFamily="34" charset="0"/>
                <a:ea typeface="Lato" panose="020F0502020204030203" pitchFamily="34" charset="0"/>
                <a:cs typeface="Lato" panose="020F0502020204030203" pitchFamily="34" charset="0"/>
              </a:rPr>
              <a:t> </a:t>
            </a:r>
            <a:r>
              <a:rPr lang="en-US" sz="2600" dirty="0">
                <a:latin typeface="Lato" panose="020F0502020204030203" pitchFamily="34" charset="0"/>
                <a:ea typeface="Lato" panose="020F0502020204030203" pitchFamily="34" charset="0"/>
                <a:cs typeface="Lato" panose="020F0502020204030203" pitchFamily="34" charset="0"/>
              </a:rPr>
              <a:t>in </a:t>
            </a:r>
            <a:r>
              <a:rPr lang="en-US" sz="2600" dirty="0">
                <a:effectLst/>
                <a:latin typeface="Lato" panose="020F0502020204030203" pitchFamily="34" charset="0"/>
                <a:ea typeface="Lato" panose="020F0502020204030203" pitchFamily="34" charset="0"/>
                <a:cs typeface="Lato" panose="020F0502020204030203" pitchFamily="34" charset="0"/>
              </a:rPr>
              <a:t>as a </a:t>
            </a:r>
            <a:r>
              <a:rPr lang="en-US" sz="2600" dirty="0">
                <a:latin typeface="Lato" panose="020F0502020204030203" pitchFamily="34" charset="0"/>
                <a:ea typeface="Lato" panose="020F0502020204030203" pitchFamily="34" charset="0"/>
                <a:cs typeface="Lato" panose="020F0502020204030203" pitchFamily="34" charset="0"/>
              </a:rPr>
              <a:t>group</a:t>
            </a:r>
            <a:r>
              <a:rPr lang="en-US" sz="2600" dirty="0">
                <a:effectLst/>
                <a:latin typeface="Lato" panose="020F0502020204030203" pitchFamily="34" charset="0"/>
                <a:ea typeface="Lato" panose="020F0502020204030203" pitchFamily="34" charset="0"/>
                <a:cs typeface="Lato" panose="020F0502020204030203" pitchFamily="34" charset="0"/>
              </a:rPr>
              <a:t> </a:t>
            </a:r>
            <a:r>
              <a:rPr lang="en-US" sz="2600" dirty="0">
                <a:latin typeface="Lato" panose="020F0502020204030203" pitchFamily="34" charset="0"/>
                <a:ea typeface="Lato" panose="020F0502020204030203" pitchFamily="34" charset="0"/>
                <a:cs typeface="Lato" panose="020F0502020204030203" pitchFamily="34" charset="0"/>
              </a:rPr>
              <a:t>to streamline</a:t>
            </a:r>
            <a:r>
              <a:rPr lang="en-US" sz="2600" dirty="0">
                <a:effectLst/>
                <a:latin typeface="Lato" panose="020F0502020204030203" pitchFamily="34" charset="0"/>
                <a:ea typeface="Lato" panose="020F0502020204030203" pitchFamily="34" charset="0"/>
                <a:cs typeface="Lato" panose="020F0502020204030203" pitchFamily="34" charset="0"/>
              </a:rPr>
              <a:t> the check in process.</a:t>
            </a:r>
            <a:r>
              <a:rPr lang="en-US" sz="2600" dirty="0">
                <a:latin typeface="Lato" panose="020F0502020204030203" pitchFamily="34" charset="0"/>
                <a:ea typeface="Lato" panose="020F0502020204030203" pitchFamily="34" charset="0"/>
                <a:cs typeface="Lato" panose="020F0502020204030203" pitchFamily="34" charset="0"/>
              </a:rPr>
              <a:t> </a:t>
            </a:r>
            <a:endParaRPr lang="en-US" sz="2600" dirty="0">
              <a:effectLst/>
              <a:latin typeface="Lato" panose="020F0502020204030203" pitchFamily="34" charset="0"/>
              <a:ea typeface="Lato" panose="020F0502020204030203" pitchFamily="34" charset="0"/>
              <a:cs typeface="Lato" panose="020F0502020204030203" pitchFamily="34" charset="0"/>
            </a:endParaRPr>
          </a:p>
          <a:p>
            <a:pPr marL="285750" indent="-285750">
              <a:spcAft>
                <a:spcPts val="800"/>
              </a:spcAft>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Delegates and Alternates check in at separate designated areas.</a:t>
            </a:r>
            <a:endParaRPr lang="en-US" sz="2600" dirty="0">
              <a:effectLst/>
              <a:latin typeface="Lato" panose="020F0502020204030203" pitchFamily="34" charset="0"/>
              <a:ea typeface="Lato" panose="020F0502020204030203" pitchFamily="34" charset="0"/>
              <a:cs typeface="Lato" panose="020F0502020204030203" pitchFamily="34" charset="0"/>
            </a:endParaRPr>
          </a:p>
          <a:p>
            <a:endParaRPr lang="en-US" sz="36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9715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E1778-76B8-9E4D-EB26-B08E88056B7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B880C22-3BA3-7D8E-BBBD-ED7EBB3A72A8}"/>
              </a:ext>
            </a:extLst>
          </p:cNvPr>
          <p:cNvSpPr>
            <a:spLocks noGrp="1" noRot="1" noMove="1" noResize="1" noEditPoints="1" noAdjustHandles="1" noChangeArrowheads="1" noChangeShapeType="1"/>
          </p:cNvSpPr>
          <p:nvPr/>
        </p:nvSpPr>
        <p:spPr>
          <a:xfrm>
            <a:off x="0" y="5907024"/>
            <a:ext cx="12192000" cy="950976"/>
          </a:xfrm>
          <a:prstGeom prst="rect">
            <a:avLst/>
          </a:prstGeom>
          <a:solidFill>
            <a:srgbClr val="105F80"/>
          </a:solidFill>
          <a:ln>
            <a:solidFill>
              <a:srgbClr val="105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4F69F847-DC2A-6138-392B-BD690C3EE43C}"/>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9" name="TextBox 8">
            <a:extLst>
              <a:ext uri="{FF2B5EF4-FFF2-40B4-BE49-F238E27FC236}">
                <a16:creationId xmlns:a16="http://schemas.microsoft.com/office/drawing/2014/main" id="{1D321A26-5466-252E-3C0D-6CF933EA0874}"/>
              </a:ext>
            </a:extLst>
          </p:cNvPr>
          <p:cNvSpPr txBox="1"/>
          <p:nvPr/>
        </p:nvSpPr>
        <p:spPr>
          <a:xfrm>
            <a:off x="868194" y="3753803"/>
            <a:ext cx="2036368" cy="923330"/>
          </a:xfrm>
          <a:prstGeom prst="rect">
            <a:avLst/>
          </a:prstGeom>
          <a:noFill/>
        </p:spPr>
        <p:txBody>
          <a:bodyPr wrap="square" rtlCol="0">
            <a:spAutoFit/>
          </a:bodyPr>
          <a:lstStyle/>
          <a:p>
            <a:pPr algn="ctr"/>
            <a:r>
              <a:rPr lang="en-US">
                <a:solidFill>
                  <a:schemeClr val="bg1"/>
                </a:solidFill>
                <a:latin typeface="Lato Black" panose="020F0502020204030203" pitchFamily="34" charset="0"/>
                <a:ea typeface="Lato Medium" panose="020F0502020204030203" pitchFamily="34" charset="0"/>
                <a:cs typeface="Lato Medium" panose="020F0502020204030203" pitchFamily="34" charset="0"/>
              </a:rPr>
              <a:t>DARK GREY</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R: 51 G: 63 B: 76</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#333F4C</a:t>
            </a:r>
          </a:p>
        </p:txBody>
      </p:sp>
      <p:sp>
        <p:nvSpPr>
          <p:cNvPr id="3" name="Title 1">
            <a:extLst>
              <a:ext uri="{FF2B5EF4-FFF2-40B4-BE49-F238E27FC236}">
                <a16:creationId xmlns:a16="http://schemas.microsoft.com/office/drawing/2014/main" id="{0BB339EE-F99C-CE3F-D790-E1DA91B6BFDF}"/>
              </a:ext>
            </a:extLst>
          </p:cNvPr>
          <p:cNvSpPr>
            <a:spLocks noGrp="1"/>
          </p:cNvSpPr>
          <p:nvPr>
            <p:ph type="title"/>
          </p:nvPr>
        </p:nvSpPr>
        <p:spPr>
          <a:xfrm>
            <a:off x="838200" y="365125"/>
            <a:ext cx="10515600" cy="1325563"/>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Credentials Desk Check In</a:t>
            </a:r>
            <a:endParaRPr lang="en-US" sz="4000" b="1" dirty="0">
              <a:latin typeface="Lato" panose="020F0502020204030203" pitchFamily="34" charset="0"/>
              <a:ea typeface="Lato" panose="020F0502020204030203" pitchFamily="34" charset="0"/>
              <a:cs typeface="Lato" panose="020F0502020204030203" pitchFamily="34" charset="0"/>
            </a:endParaRPr>
          </a:p>
        </p:txBody>
      </p:sp>
      <p:sp>
        <p:nvSpPr>
          <p:cNvPr id="7" name="Content Placeholder 5">
            <a:extLst>
              <a:ext uri="{FF2B5EF4-FFF2-40B4-BE49-F238E27FC236}">
                <a16:creationId xmlns:a16="http://schemas.microsoft.com/office/drawing/2014/main" id="{8FC1E74F-1CE4-3814-AC72-6751E6A2AE8A}"/>
              </a:ext>
            </a:extLst>
          </p:cNvPr>
          <p:cNvSpPr>
            <a:spLocks noGrp="1"/>
          </p:cNvSpPr>
          <p:nvPr>
            <p:ph idx="1"/>
          </p:nvPr>
        </p:nvSpPr>
        <p:spPr>
          <a:xfrm>
            <a:off x="1295400" y="2033934"/>
            <a:ext cx="10058400" cy="2140526"/>
          </a:xfrm>
        </p:spPr>
        <p:txBody>
          <a:bodyPr vert="horz" lIns="0" tIns="45720" rIns="0" bIns="45720" rtlCol="0" anchor="t">
            <a:normAutofit/>
          </a:bodyPr>
          <a:lstStyle/>
          <a:p>
            <a:pPr>
              <a:buFont typeface="Arial" panose="020F050202020403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The Credentials table is alphabetized by state, not by Delegate last name.</a:t>
            </a:r>
          </a:p>
          <a:p>
            <a:pPr>
              <a:buFont typeface="Arial" panose="020F050202020403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Proxy cards are issued on Friday except for emergencies.</a:t>
            </a:r>
          </a:p>
          <a:p>
            <a:pPr>
              <a:buFont typeface="Arial" panose="020F050202020403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Present proxy cards at check-in for each house session.</a:t>
            </a:r>
          </a:p>
        </p:txBody>
      </p:sp>
    </p:spTree>
    <p:extLst>
      <p:ext uri="{BB962C8B-B14F-4D97-AF65-F5344CB8AC3E}">
        <p14:creationId xmlns:p14="http://schemas.microsoft.com/office/powerpoint/2010/main" val="158492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65D7-82F5-8A86-E4C0-623E619BD40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F26C3A-0907-CAAD-222D-D30F7D26310B}"/>
              </a:ext>
            </a:extLst>
          </p:cNvPr>
          <p:cNvSpPr>
            <a:spLocks noGrp="1" noRot="1" noMove="1" noResize="1" noEditPoints="1" noAdjustHandles="1" noChangeArrowheads="1" noChangeShapeType="1"/>
          </p:cNvSpPr>
          <p:nvPr/>
        </p:nvSpPr>
        <p:spPr>
          <a:xfrm>
            <a:off x="0" y="5907024"/>
            <a:ext cx="12192000" cy="950976"/>
          </a:xfrm>
          <a:prstGeom prst="rect">
            <a:avLst/>
          </a:prstGeom>
          <a:solidFill>
            <a:srgbClr val="105F80"/>
          </a:solidFill>
          <a:ln>
            <a:solidFill>
              <a:srgbClr val="105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E8E96ACF-06E6-D312-02A4-F0CA3881CF77}"/>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9" name="TextBox 8">
            <a:extLst>
              <a:ext uri="{FF2B5EF4-FFF2-40B4-BE49-F238E27FC236}">
                <a16:creationId xmlns:a16="http://schemas.microsoft.com/office/drawing/2014/main" id="{F204EDD5-D563-DD49-1E1E-EE2B79CA82DC}"/>
              </a:ext>
            </a:extLst>
          </p:cNvPr>
          <p:cNvSpPr txBox="1"/>
          <p:nvPr/>
        </p:nvSpPr>
        <p:spPr>
          <a:xfrm>
            <a:off x="868194" y="3753803"/>
            <a:ext cx="2036368" cy="923330"/>
          </a:xfrm>
          <a:prstGeom prst="rect">
            <a:avLst/>
          </a:prstGeom>
          <a:noFill/>
        </p:spPr>
        <p:txBody>
          <a:bodyPr wrap="square" rtlCol="0">
            <a:spAutoFit/>
          </a:bodyPr>
          <a:lstStyle/>
          <a:p>
            <a:pPr algn="ctr"/>
            <a:r>
              <a:rPr lang="en-US">
                <a:solidFill>
                  <a:schemeClr val="bg1"/>
                </a:solidFill>
                <a:latin typeface="Lato Black" panose="020F0502020204030203" pitchFamily="34" charset="0"/>
                <a:ea typeface="Lato Medium" panose="020F0502020204030203" pitchFamily="34" charset="0"/>
                <a:cs typeface="Lato Medium" panose="020F0502020204030203" pitchFamily="34" charset="0"/>
              </a:rPr>
              <a:t>DARK GREY</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R: 51 G: 63 B: 76</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#333F4C</a:t>
            </a:r>
          </a:p>
        </p:txBody>
      </p:sp>
      <p:sp>
        <p:nvSpPr>
          <p:cNvPr id="2" name="Title 1">
            <a:extLst>
              <a:ext uri="{FF2B5EF4-FFF2-40B4-BE49-F238E27FC236}">
                <a16:creationId xmlns:a16="http://schemas.microsoft.com/office/drawing/2014/main" id="{B87F97BB-E67F-C965-5BE7-1B14C63F741F}"/>
              </a:ext>
            </a:extLst>
          </p:cNvPr>
          <p:cNvSpPr>
            <a:spLocks noGrp="1"/>
          </p:cNvSpPr>
          <p:nvPr>
            <p:ph type="title"/>
          </p:nvPr>
        </p:nvSpPr>
        <p:spPr>
          <a:xfrm>
            <a:off x="838200" y="365125"/>
            <a:ext cx="10515600" cy="1269711"/>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Credentials Desk Check In</a:t>
            </a:r>
            <a:endParaRPr lang="en-US" sz="4000" b="1" dirty="0">
              <a:latin typeface="+mn-lt"/>
            </a:endParaRPr>
          </a:p>
        </p:txBody>
      </p:sp>
      <p:sp>
        <p:nvSpPr>
          <p:cNvPr id="8" name="TextBox 7">
            <a:extLst>
              <a:ext uri="{FF2B5EF4-FFF2-40B4-BE49-F238E27FC236}">
                <a16:creationId xmlns:a16="http://schemas.microsoft.com/office/drawing/2014/main" id="{6C1B103E-B3F4-01A2-5090-832FEB221D51}"/>
              </a:ext>
            </a:extLst>
          </p:cNvPr>
          <p:cNvSpPr txBox="1"/>
          <p:nvPr/>
        </p:nvSpPr>
        <p:spPr>
          <a:xfrm>
            <a:off x="881332" y="1649213"/>
            <a:ext cx="10652266" cy="5581015"/>
          </a:xfrm>
          <a:prstGeom prst="rect">
            <a:avLst/>
          </a:prstGeom>
          <a:noFill/>
        </p:spPr>
        <p:txBody>
          <a:bodyPr wrap="square" lIns="91440" tIns="45720" rIns="91440" bIns="45720" rtlCol="0" anchor="t">
            <a:spAutoFit/>
          </a:bodyPr>
          <a:lstStyle/>
          <a:p>
            <a:pPr algn="ctr"/>
            <a:r>
              <a:rPr lang="en-US" sz="2600" dirty="0">
                <a:effectLst/>
                <a:latin typeface="Lato" panose="020F0502020204030203" pitchFamily="34" charset="0"/>
                <a:ea typeface="Lato" panose="020F0502020204030203" pitchFamily="34" charset="0"/>
                <a:cs typeface="Lato" panose="020F0502020204030203" pitchFamily="34" charset="0"/>
              </a:rPr>
              <a:t>Delegates will present their Name Badge </a:t>
            </a:r>
            <a:r>
              <a:rPr lang="en-US" sz="2600" dirty="0">
                <a:latin typeface="Lato" panose="020F0502020204030203" pitchFamily="34" charset="0"/>
                <a:ea typeface="Lato" panose="020F0502020204030203" pitchFamily="34" charset="0"/>
                <a:cs typeface="Lato" panose="020F0502020204030203" pitchFamily="34" charset="0"/>
              </a:rPr>
              <a:t>and proxy cards </a:t>
            </a:r>
            <a:r>
              <a:rPr lang="en-US" sz="2600" dirty="0">
                <a:effectLst/>
                <a:latin typeface="Lato" panose="020F0502020204030203" pitchFamily="34" charset="0"/>
                <a:ea typeface="Lato" panose="020F0502020204030203" pitchFamily="34" charset="0"/>
                <a:cs typeface="Lato" panose="020F0502020204030203" pitchFamily="34" charset="0"/>
              </a:rPr>
              <a:t>to the Credentials Desk </a:t>
            </a:r>
            <a:r>
              <a:rPr lang="en-US" sz="2600" dirty="0">
                <a:latin typeface="Lato" panose="020F0502020204030203" pitchFamily="34" charset="0"/>
                <a:ea typeface="Lato" panose="020F0502020204030203" pitchFamily="34" charset="0"/>
                <a:cs typeface="Lato" panose="020F0502020204030203" pitchFamily="34" charset="0"/>
              </a:rPr>
              <a:t>before </a:t>
            </a:r>
            <a:r>
              <a:rPr lang="en-US" sz="2600" dirty="0">
                <a:effectLst/>
                <a:latin typeface="Lato" panose="020F0502020204030203" pitchFamily="34" charset="0"/>
                <a:ea typeface="Lato" panose="020F0502020204030203" pitchFamily="34" charset="0"/>
                <a:cs typeface="Lato" panose="020F0502020204030203" pitchFamily="34" charset="0"/>
              </a:rPr>
              <a:t>the 1st session of the House. </a:t>
            </a:r>
          </a:p>
          <a:p>
            <a:r>
              <a:rPr lang="en-US" sz="2600" dirty="0">
                <a:effectLst/>
                <a:latin typeface="Lato" panose="020F0502020204030203" pitchFamily="34" charset="0"/>
                <a:ea typeface="Lato" panose="020F0502020204030203" pitchFamily="34" charset="0"/>
                <a:cs typeface="Lato" panose="020F0502020204030203" pitchFamily="34" charset="0"/>
              </a:rPr>
              <a:t> </a:t>
            </a:r>
          </a:p>
          <a:p>
            <a:pPr marL="742950" lvl="1" indent="-285750">
              <a:buFont typeface="Arial" panose="020B0604020202020204" pitchFamily="34" charset="0"/>
              <a:buChar char="•"/>
            </a:pPr>
            <a:r>
              <a:rPr lang="en-US" sz="2600" dirty="0">
                <a:effectLst/>
                <a:latin typeface="Lato" panose="020F0502020204030203" pitchFamily="34" charset="0"/>
                <a:ea typeface="Lato" panose="020F0502020204030203" pitchFamily="34" charset="0"/>
                <a:cs typeface="Lato" panose="020F0502020204030203" pitchFamily="34" charset="0"/>
              </a:rPr>
              <a:t>The Credentials Committee will verify the information on the Name Badge against AAMA information.  </a:t>
            </a:r>
          </a:p>
          <a:p>
            <a:pPr marL="742950" lvl="1" indent="-285750">
              <a:buFont typeface="Arial" panose="020B0604020202020204" pitchFamily="34" charset="0"/>
              <a:buChar char="•"/>
            </a:pPr>
            <a:r>
              <a:rPr lang="en-US" sz="2600" dirty="0">
                <a:latin typeface="Lato" panose="020F0502020204030203" pitchFamily="34" charset="0"/>
                <a:ea typeface="Lato" panose="020F0502020204030203" pitchFamily="34" charset="0"/>
                <a:cs typeface="Lato" panose="020F0502020204030203" pitchFamily="34" charset="0"/>
              </a:rPr>
              <a:t>Delegate and Alternate ribbons will then be distributed.</a:t>
            </a:r>
          </a:p>
          <a:p>
            <a:pPr marL="742950" lvl="1" indent="-285750">
              <a:buFont typeface="Arial" panose="020B0604020202020204" pitchFamily="34" charset="0"/>
              <a:buChar char="•"/>
            </a:pPr>
            <a:r>
              <a:rPr lang="en-US" sz="2600" dirty="0">
                <a:effectLst/>
                <a:latin typeface="Lato" panose="020F0502020204030203" pitchFamily="34" charset="0"/>
                <a:ea typeface="Lato" panose="020F0502020204030203" pitchFamily="34" charset="0"/>
                <a:cs typeface="Lato" panose="020F0502020204030203" pitchFamily="34" charset="0"/>
              </a:rPr>
              <a:t>If a Delegate has not checked in at the Credentials desk</a:t>
            </a:r>
            <a:r>
              <a:rPr lang="en-US" sz="2600" dirty="0">
                <a:latin typeface="Lato" panose="020F0502020204030203" pitchFamily="34" charset="0"/>
                <a:ea typeface="Lato" panose="020F0502020204030203" pitchFamily="34" charset="0"/>
                <a:cs typeface="Lato" panose="020F0502020204030203" pitchFamily="34" charset="0"/>
              </a:rPr>
              <a:t> ten minutes prior to opening of the House</a:t>
            </a:r>
            <a:r>
              <a:rPr lang="en-US" sz="2600" dirty="0">
                <a:effectLst/>
                <a:latin typeface="Lato" panose="020F0502020204030203" pitchFamily="34" charset="0"/>
                <a:ea typeface="Lato" panose="020F0502020204030203" pitchFamily="34" charset="0"/>
                <a:cs typeface="Lato" panose="020F0502020204030203" pitchFamily="34" charset="0"/>
              </a:rPr>
              <a:t>,</a:t>
            </a:r>
            <a:r>
              <a:rPr lang="en-US" sz="2600" dirty="0">
                <a:latin typeface="Lato" panose="020F0502020204030203" pitchFamily="34" charset="0"/>
                <a:ea typeface="Lato" panose="020F0502020204030203" pitchFamily="34" charset="0"/>
                <a:cs typeface="Lato" panose="020F0502020204030203" pitchFamily="34" charset="0"/>
              </a:rPr>
              <a:t> I</a:t>
            </a:r>
            <a:r>
              <a:rPr lang="en-US" sz="2600" dirty="0">
                <a:effectLst/>
                <a:latin typeface="Lato" panose="020F0502020204030203" pitchFamily="34" charset="0"/>
                <a:ea typeface="Lato" panose="020F0502020204030203" pitchFamily="34" charset="0"/>
                <a:cs typeface="Lato" panose="020F0502020204030203" pitchFamily="34" charset="0"/>
              </a:rPr>
              <a:t> will be notified so the</a:t>
            </a:r>
            <a:r>
              <a:rPr lang="en-US" sz="2600" dirty="0">
                <a:latin typeface="Lato" panose="020F0502020204030203" pitchFamily="34" charset="0"/>
                <a:ea typeface="Lato" panose="020F0502020204030203" pitchFamily="34" charset="0"/>
                <a:cs typeface="Lato" panose="020F0502020204030203" pitchFamily="34" charset="0"/>
              </a:rPr>
              <a:t> delegate may be notified to check in</a:t>
            </a:r>
            <a:r>
              <a:rPr lang="en-US" sz="2600" dirty="0">
                <a:effectLst/>
                <a:latin typeface="Lato" panose="020F0502020204030203" pitchFamily="34" charset="0"/>
                <a:ea typeface="Lato" panose="020F0502020204030203" pitchFamily="34" charset="0"/>
                <a:cs typeface="Lato" panose="020F0502020204030203" pitchFamily="34" charset="0"/>
              </a:rPr>
              <a:t>.</a:t>
            </a:r>
          </a:p>
          <a:p>
            <a:pPr marL="742950" lvl="1" indent="-285750">
              <a:buFont typeface="Arial" panose="020B0604020202020204" pitchFamily="34" charset="0"/>
              <a:buChar char="•"/>
            </a:pPr>
            <a:endParaRPr lang="en-US" sz="2600" dirty="0">
              <a:effectLst/>
              <a:latin typeface="Lato" panose="020F0502020204030203" pitchFamily="34" charset="0"/>
              <a:ea typeface="Lato" panose="020F0502020204030203" pitchFamily="34" charset="0"/>
              <a:cs typeface="Lato" panose="020F0502020204030203" pitchFamily="34" charset="0"/>
            </a:endParaRPr>
          </a:p>
          <a:p>
            <a:pPr>
              <a:spcAft>
                <a:spcPts val="80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5430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1E6AC-C47C-0A46-1106-AF4BB98CF2F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97DDB92-3EEE-77BF-59DF-CC43F881CA15}"/>
              </a:ext>
            </a:extLst>
          </p:cNvPr>
          <p:cNvSpPr>
            <a:spLocks noGrp="1" noRot="1" noMove="1" noResize="1" noEditPoints="1" noAdjustHandles="1" noChangeArrowheads="1" noChangeShapeType="1"/>
          </p:cNvSpPr>
          <p:nvPr/>
        </p:nvSpPr>
        <p:spPr>
          <a:xfrm>
            <a:off x="0" y="5907024"/>
            <a:ext cx="12192000" cy="950976"/>
          </a:xfrm>
          <a:prstGeom prst="rect">
            <a:avLst/>
          </a:prstGeom>
          <a:solidFill>
            <a:srgbClr val="105F80"/>
          </a:solidFill>
          <a:ln>
            <a:solidFill>
              <a:srgbClr val="105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5">
            <a:extLst>
              <a:ext uri="{FF2B5EF4-FFF2-40B4-BE49-F238E27FC236}">
                <a16:creationId xmlns:a16="http://schemas.microsoft.com/office/drawing/2014/main" id="{7FCCDB15-5C5F-BE29-6EC4-7C2061B07C9B}"/>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a:off x="8677275" y="6192012"/>
            <a:ext cx="2676525" cy="381000"/>
          </a:xfrm>
          <a:prstGeom prst="rect">
            <a:avLst/>
          </a:prstGeom>
        </p:spPr>
      </p:pic>
      <p:sp>
        <p:nvSpPr>
          <p:cNvPr id="9" name="TextBox 8">
            <a:extLst>
              <a:ext uri="{FF2B5EF4-FFF2-40B4-BE49-F238E27FC236}">
                <a16:creationId xmlns:a16="http://schemas.microsoft.com/office/drawing/2014/main" id="{282B6F33-C5F8-8CFF-9C78-C8A4266DB20E}"/>
              </a:ext>
            </a:extLst>
          </p:cNvPr>
          <p:cNvSpPr txBox="1"/>
          <p:nvPr/>
        </p:nvSpPr>
        <p:spPr>
          <a:xfrm>
            <a:off x="868194" y="3753803"/>
            <a:ext cx="2036368" cy="923330"/>
          </a:xfrm>
          <a:prstGeom prst="rect">
            <a:avLst/>
          </a:prstGeom>
          <a:noFill/>
        </p:spPr>
        <p:txBody>
          <a:bodyPr wrap="square" rtlCol="0">
            <a:spAutoFit/>
          </a:bodyPr>
          <a:lstStyle/>
          <a:p>
            <a:pPr algn="ctr"/>
            <a:r>
              <a:rPr lang="en-US">
                <a:solidFill>
                  <a:schemeClr val="bg1"/>
                </a:solidFill>
                <a:latin typeface="Lato Black" panose="020F0502020204030203" pitchFamily="34" charset="0"/>
                <a:ea typeface="Lato Medium" panose="020F0502020204030203" pitchFamily="34" charset="0"/>
                <a:cs typeface="Lato Medium" panose="020F0502020204030203" pitchFamily="34" charset="0"/>
              </a:rPr>
              <a:t>DARK GREY</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R: 51 G: 63 B: 76</a:t>
            </a:r>
          </a:p>
          <a:p>
            <a:pPr algn="ctr"/>
            <a:r>
              <a:rPr lang="en-US">
                <a:solidFill>
                  <a:schemeClr val="bg1"/>
                </a:solidFill>
                <a:latin typeface="Lato Medium" panose="020F0502020204030203" pitchFamily="34" charset="0"/>
                <a:ea typeface="Lato Medium" panose="020F0502020204030203" pitchFamily="34" charset="0"/>
                <a:cs typeface="Lato Medium" panose="020F0502020204030203" pitchFamily="34" charset="0"/>
              </a:rPr>
              <a:t>#333F4C</a:t>
            </a:r>
          </a:p>
        </p:txBody>
      </p:sp>
      <p:sp>
        <p:nvSpPr>
          <p:cNvPr id="2" name="Title 1">
            <a:extLst>
              <a:ext uri="{FF2B5EF4-FFF2-40B4-BE49-F238E27FC236}">
                <a16:creationId xmlns:a16="http://schemas.microsoft.com/office/drawing/2014/main" id="{18073CF3-093D-CA02-57C1-30A87803C13F}"/>
              </a:ext>
            </a:extLst>
          </p:cNvPr>
          <p:cNvSpPr>
            <a:spLocks noGrp="1"/>
          </p:cNvSpPr>
          <p:nvPr>
            <p:ph type="title"/>
          </p:nvPr>
        </p:nvSpPr>
        <p:spPr>
          <a:xfrm>
            <a:off x="838200" y="475922"/>
            <a:ext cx="10515600" cy="1020330"/>
          </a:xfrm>
        </p:spPr>
        <p:txBody>
          <a:bodyPr>
            <a:normAutofit/>
          </a:bodyPr>
          <a:lstStyle/>
          <a:p>
            <a:pPr algn="ctr"/>
            <a:r>
              <a:rPr lang="en-US" sz="4000" dirty="0">
                <a:latin typeface="Lato" panose="020F0502020204030203" pitchFamily="34" charset="0"/>
                <a:ea typeface="Lato" panose="020F0502020204030203" pitchFamily="34" charset="0"/>
                <a:cs typeface="Lato" panose="020F0502020204030203" pitchFamily="34" charset="0"/>
              </a:rPr>
              <a:t>Credentials Desk Check In</a:t>
            </a:r>
            <a:endParaRPr lang="en-US" sz="4000" b="1" dirty="0">
              <a:latin typeface="+mn-lt"/>
            </a:endParaRPr>
          </a:p>
        </p:txBody>
      </p:sp>
      <p:sp>
        <p:nvSpPr>
          <p:cNvPr id="3" name="Content Placeholder 2">
            <a:extLst>
              <a:ext uri="{FF2B5EF4-FFF2-40B4-BE49-F238E27FC236}">
                <a16:creationId xmlns:a16="http://schemas.microsoft.com/office/drawing/2014/main" id="{943173BF-0A7D-CFC0-B647-AA0283A8E025}"/>
              </a:ext>
            </a:extLst>
          </p:cNvPr>
          <p:cNvSpPr>
            <a:spLocks noGrp="1"/>
          </p:cNvSpPr>
          <p:nvPr>
            <p:ph idx="1"/>
          </p:nvPr>
        </p:nvSpPr>
        <p:spPr>
          <a:xfrm>
            <a:off x="838200" y="1781240"/>
            <a:ext cx="10744200" cy="3729999"/>
          </a:xfrm>
        </p:spPr>
        <p:txBody>
          <a:bodyPr vert="horz" lIns="0" tIns="45720" rIns="0" bIns="45720" rtlCol="0" anchor="t">
            <a:normAutofit/>
          </a:bodyPr>
          <a:lstStyle/>
          <a:p>
            <a:pPr>
              <a:lnSpc>
                <a:spcPct val="100000"/>
              </a:lnSpc>
              <a:spcBef>
                <a:spcPts val="0"/>
              </a:spcBef>
              <a:spcAft>
                <a:spcPts val="800"/>
              </a:spcAft>
            </a:pPr>
            <a:r>
              <a:rPr lang="en-US" dirty="0">
                <a:solidFill>
                  <a:srgbClr val="FF0000"/>
                </a:solidFill>
                <a:latin typeface="Lato"/>
                <a:ea typeface="Lato"/>
                <a:cs typeface="Lato"/>
              </a:rPr>
              <a:t>*</a:t>
            </a:r>
            <a:r>
              <a:rPr lang="en-US" u="sng" dirty="0">
                <a:solidFill>
                  <a:srgbClr val="FF0000"/>
                </a:solidFill>
                <a:latin typeface="Lato"/>
                <a:ea typeface="Lato"/>
                <a:cs typeface="Lato"/>
              </a:rPr>
              <a:t>If illness or an emergency</a:t>
            </a:r>
            <a:r>
              <a:rPr lang="en-US" dirty="0">
                <a:solidFill>
                  <a:srgbClr val="FF0000"/>
                </a:solidFill>
                <a:latin typeface="Lato"/>
                <a:ea typeface="Lato"/>
                <a:cs typeface="Lato"/>
              </a:rPr>
              <a:t> </a:t>
            </a:r>
            <a:r>
              <a:rPr lang="en-US" dirty="0">
                <a:solidFill>
                  <a:srgbClr val="000000"/>
                </a:solidFill>
                <a:latin typeface="Lato"/>
                <a:ea typeface="Lato"/>
                <a:cs typeface="Lato"/>
              </a:rPr>
              <a:t>prevents a Delegate, listed on the official roll, from continuing his/her duties, the Delegate must bring the Alternate to the Credentials Desk and relinquish their seat to the Alternate. The NEW Delegate’s name is then registered on the roll and the prior Delegate’s name is marked through. The replacement Delegate is seated and remains on the official roll for the remainder of the House sessions and during the voting process.</a:t>
            </a:r>
            <a:endParaRPr lang="en-US" dirty="0">
              <a:latin typeface="Lato"/>
              <a:ea typeface="Lato"/>
              <a:cs typeface="Lato"/>
            </a:endParaRPr>
          </a:p>
        </p:txBody>
      </p:sp>
    </p:spTree>
    <p:extLst>
      <p:ext uri="{BB962C8B-B14F-4D97-AF65-F5344CB8AC3E}">
        <p14:creationId xmlns:p14="http://schemas.microsoft.com/office/powerpoint/2010/main" val="1012602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3b43d8-a225-458d-8fd6-772c6c71c421" xsi:nil="true"/>
    <lcf76f155ced4ddcb4097134ff3c332f xmlns="2718cdc3-5047-465e-b469-524d23148a4c">
      <Terms xmlns="http://schemas.microsoft.com/office/infopath/2007/PartnerControls"/>
    </lcf76f155ced4ddcb4097134ff3c332f>
    <Comments xmlns="2718cdc3-5047-465e-b469-524d23148a4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9B2A402630E94AB917305386E6E04A" ma:contentTypeVersion="20" ma:contentTypeDescription="Create a new document." ma:contentTypeScope="" ma:versionID="6d19fe2d375695169ce46d24574bec26">
  <xsd:schema xmlns:xsd="http://www.w3.org/2001/XMLSchema" xmlns:xs="http://www.w3.org/2001/XMLSchema" xmlns:p="http://schemas.microsoft.com/office/2006/metadata/properties" xmlns:ns2="2718cdc3-5047-465e-b469-524d23148a4c" xmlns:ns3="953b43d8-a225-458d-8fd6-772c6c71c421" targetNamespace="http://schemas.microsoft.com/office/2006/metadata/properties" ma:root="true" ma:fieldsID="ebe16d63ddf35f5b7dadb104d0342e3c" ns2:_="" ns3:_="">
    <xsd:import namespace="2718cdc3-5047-465e-b469-524d23148a4c"/>
    <xsd:import namespace="953b43d8-a225-458d-8fd6-772c6c71c421"/>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ServiceObjectDetectorVersions" minOccurs="0"/>
                <xsd:element ref="ns2:MediaServiceOCR" minOccurs="0"/>
                <xsd:element ref="ns2:MediaLengthInSeconds" minOccurs="0"/>
                <xsd:element ref="ns3:SharedWithUsers" minOccurs="0"/>
                <xsd:element ref="ns3:SharedWithDetails"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18cdc3-5047-465e-b469-524d23148a4c"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08e11f3-561e-454a-a43f-284d0906e65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Comments" ma:index="22" nillable="true" ma:displayName="Comments" ma:format="Dropdown" ma:internalNam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3b43d8-a225-458d-8fd6-772c6c71c42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b4930f9-d067-41dc-9962-d295a11fd689}" ma:internalName="TaxCatchAll" ma:showField="CatchAllData" ma:web="953b43d8-a225-458d-8fd6-772c6c71c42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C470CB-0C76-4078-892E-AE73DA3AEDD5}">
  <ds:schemaRefs>
    <ds:schemaRef ds:uri="953b43d8-a225-458d-8fd6-772c6c71c421"/>
    <ds:schemaRef ds:uri="http://www.w3.org/XML/1998/namespace"/>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2718cdc3-5047-465e-b469-524d23148a4c"/>
    <ds:schemaRef ds:uri="http://schemas.microsoft.com/office/2006/metadata/properties"/>
  </ds:schemaRefs>
</ds:datastoreItem>
</file>

<file path=customXml/itemProps2.xml><?xml version="1.0" encoding="utf-8"?>
<ds:datastoreItem xmlns:ds="http://schemas.openxmlformats.org/officeDocument/2006/customXml" ds:itemID="{4C11AEE4-D9B2-43FB-951B-B9DA7EC0A0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18cdc3-5047-465e-b469-524d23148a4c"/>
    <ds:schemaRef ds:uri="953b43d8-a225-458d-8fd6-772c6c71c4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5BB6D7-4CB4-4781-800B-82BD290AFD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216</TotalTime>
  <Words>3644</Words>
  <Application>Microsoft Office PowerPoint</Application>
  <PresentationFormat>Widescreen</PresentationFormat>
  <Paragraphs>326</Paragraphs>
  <Slides>47</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Aptos</vt:lpstr>
      <vt:lpstr>Aptos Display</vt:lpstr>
      <vt:lpstr>Arial</vt:lpstr>
      <vt:lpstr>Arial,Sans-Serif</vt:lpstr>
      <vt:lpstr>Calibri</vt:lpstr>
      <vt:lpstr>Georgia Pro Cond Light</vt:lpstr>
      <vt:lpstr>Lato</vt:lpstr>
      <vt:lpstr>Lato Black</vt:lpstr>
      <vt:lpstr>Lato Medium</vt:lpstr>
      <vt:lpstr>Times New Roman</vt:lpstr>
      <vt:lpstr>Wingdings</vt:lpstr>
      <vt:lpstr>Office Theme</vt:lpstr>
      <vt:lpstr>2025 AAMA  House of Delegates Orientation</vt:lpstr>
      <vt:lpstr>PowerPoint Presentation</vt:lpstr>
      <vt:lpstr>HOUSE OF DELEGATES PREPARATION</vt:lpstr>
      <vt:lpstr> Credentials Desk Check In </vt:lpstr>
      <vt:lpstr>PowerPoint Presentation</vt:lpstr>
      <vt:lpstr>Credentials Desk Check In</vt:lpstr>
      <vt:lpstr>Credentials Desk Check In</vt:lpstr>
      <vt:lpstr>Credentials Desk Check In</vt:lpstr>
      <vt:lpstr>Credentials Desk Check In</vt:lpstr>
      <vt:lpstr> Entrance to the House of Delegates </vt:lpstr>
      <vt:lpstr>Seating in the House</vt:lpstr>
      <vt:lpstr>Rules of the House</vt:lpstr>
      <vt:lpstr>Preparing for the House of Delegates</vt:lpstr>
      <vt:lpstr>Preparing for the House of Delegates</vt:lpstr>
      <vt:lpstr>Preparing for the House of Delegates</vt:lpstr>
      <vt:lpstr>Preparing for the House of Delegates</vt:lpstr>
      <vt:lpstr>Preparing for the House of Delegates</vt:lpstr>
      <vt:lpstr>House of Delegates – Best Practices</vt:lpstr>
      <vt:lpstr>House of Delegates – Best Practices</vt:lpstr>
      <vt:lpstr>House of Delegates – Best Practices</vt:lpstr>
      <vt:lpstr> House of Delegates –Committees </vt:lpstr>
      <vt:lpstr> House of Delegates – Tellers Committee </vt:lpstr>
      <vt:lpstr> House of Delegates –Committees </vt:lpstr>
      <vt:lpstr> House of Delegates –  Reference Committee Composition </vt:lpstr>
      <vt:lpstr> House of Delegates –  Reference Committee Purpose </vt:lpstr>
      <vt:lpstr> House of Delegates –  Reference Committee Hearing Attendance </vt:lpstr>
      <vt:lpstr> House of Delegates –  Reference Committees </vt:lpstr>
      <vt:lpstr> House of Delegates –  Reports Reference Committee </vt:lpstr>
      <vt:lpstr> House of Delegates –  Resolutions Reference Committee </vt:lpstr>
      <vt:lpstr> House of Delegates –  Bylaws Reference Committee </vt:lpstr>
      <vt:lpstr> House of Delegates – Session I </vt:lpstr>
      <vt:lpstr> Meet the Candidates </vt:lpstr>
      <vt:lpstr> Session II - House of Delegates </vt:lpstr>
      <vt:lpstr> House of Delegates – Voting </vt:lpstr>
      <vt:lpstr>House of Delegates – Voting</vt:lpstr>
      <vt:lpstr> House of Delegates – Voting Continued </vt:lpstr>
      <vt:lpstr> House of Delegates – Voting Continued </vt:lpstr>
      <vt:lpstr> Basic Rules of Parliamentary Procedure </vt:lpstr>
      <vt:lpstr>Basic Rules of Parliamentary Procedure</vt:lpstr>
      <vt:lpstr>Parliamentary Procedure – Motions</vt:lpstr>
      <vt:lpstr>Parliamentary Procedure – Motions</vt:lpstr>
      <vt:lpstr>Parliamentary Procedure– Motions</vt:lpstr>
      <vt:lpstr>Parliamentary Procedure– Motions</vt:lpstr>
      <vt:lpstr>Parliamentary Procedure</vt:lpstr>
      <vt:lpstr>Good and Welfare</vt:lpstr>
      <vt:lpstr>Additional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Gina Lang</dc:creator>
  <cp:lastModifiedBy>Sharon Flynn</cp:lastModifiedBy>
  <cp:revision>108</cp:revision>
  <dcterms:created xsi:type="dcterms:W3CDTF">2024-11-04T19:30:38Z</dcterms:created>
  <dcterms:modified xsi:type="dcterms:W3CDTF">2025-08-28T15:29:23Z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0x010100739B2A402630E94AB917305386E6E04A</vt:lpwstr>
  </property>
  <property fmtid="{D5CDD505-2E9C-101B-9397-08002B2CF9AE}" pid="3" name="MediaServiceImageTags">
    <vt:lpwstr/>
  </property>
</Properties>
</file>