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8"/>
  </p:notesMasterIdLst>
  <p:sldIdLst>
    <p:sldId id="262" r:id="rId2"/>
    <p:sldId id="275" r:id="rId3"/>
    <p:sldId id="278" r:id="rId4"/>
    <p:sldId id="279" r:id="rId5"/>
    <p:sldId id="277" r:id="rId6"/>
    <p:sldId id="263" r:id="rId7"/>
    <p:sldId id="264" r:id="rId8"/>
    <p:sldId id="281" r:id="rId9"/>
    <p:sldId id="265" r:id="rId10"/>
    <p:sldId id="266" r:id="rId11"/>
    <p:sldId id="280" r:id="rId12"/>
    <p:sldId id="268" r:id="rId13"/>
    <p:sldId id="289" r:id="rId14"/>
    <p:sldId id="292" r:id="rId15"/>
    <p:sldId id="288" r:id="rId16"/>
    <p:sldId id="284" r:id="rId17"/>
    <p:sldId id="285" r:id="rId18"/>
    <p:sldId id="286" r:id="rId19"/>
    <p:sldId id="287" r:id="rId20"/>
    <p:sldId id="291" r:id="rId21"/>
    <p:sldId id="283" r:id="rId22"/>
    <p:sldId id="269" r:id="rId23"/>
    <p:sldId id="267" r:id="rId24"/>
    <p:sldId id="270" r:id="rId25"/>
    <p:sldId id="271" r:id="rId26"/>
    <p:sldId id="272" r:id="rId27"/>
    <p:sldId id="273" r:id="rId28"/>
    <p:sldId id="274" r:id="rId29"/>
    <p:sldId id="256" r:id="rId30"/>
    <p:sldId id="257" r:id="rId31"/>
    <p:sldId id="260" r:id="rId32"/>
    <p:sldId id="258" r:id="rId33"/>
    <p:sldId id="259" r:id="rId34"/>
    <p:sldId id="261" r:id="rId35"/>
    <p:sldId id="282" r:id="rId36"/>
    <p:sldId id="27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FC5B63-25A4-2347-463D-C1D7A6CB7F0F}" name="Laura Niebrugge" initials="LN" userId="Laura Niebrugge" providerId="None"/>
  <p188:author id="{56EFDE90-AB10-DB3C-C70B-A21F91AB70FC}" name="Miranda Sanks-Korenchan" initials="MSK" userId="S::msanks@aama-ntl.org::36a83b3a-5453-41d4-b31f-ad302be24b87" providerId="AD"/>
  <p188:author id="{F96E1EC9-4386-AF8C-867B-7471AB175250}" name="Felicia" initials="F" userId="S::feldridge@aama-ntl.org::33879c50-8d31-4f56-a5a5-1ab34a1946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Niebrugge" initials="LN" lastIdx="17" clrIdx="0">
    <p:extLst>
      <p:ext uri="{19B8F6BF-5375-455C-9EA6-DF929625EA0E}">
        <p15:presenceInfo xmlns:p15="http://schemas.microsoft.com/office/powerpoint/2012/main" userId="Laura Niebrugge" providerId="None"/>
      </p:ext>
    </p:extLst>
  </p:cmAuthor>
  <p:cmAuthor id="2" name="Miranda Sanks-Korenchan" initials="MSK" lastIdx="15" clrIdx="1">
    <p:extLst>
      <p:ext uri="{19B8F6BF-5375-455C-9EA6-DF929625EA0E}">
        <p15:presenceInfo xmlns:p15="http://schemas.microsoft.com/office/powerpoint/2012/main" userId="S::msanks@aama-ntl.org::36a83b3a-5453-41d4-b31f-ad302be24b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D9EC6E-A530-4F09-9DE7-5D4E3D1B3B10}"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C6FD3-FCB9-4906-AE89-997E469CFC9C}" type="slidenum">
              <a:rPr lang="en-US" smtClean="0"/>
              <a:t>‹#›</a:t>
            </a:fld>
            <a:endParaRPr lang="en-US"/>
          </a:p>
        </p:txBody>
      </p:sp>
    </p:spTree>
    <p:extLst>
      <p:ext uri="{BB962C8B-B14F-4D97-AF65-F5344CB8AC3E}">
        <p14:creationId xmlns:p14="http://schemas.microsoft.com/office/powerpoint/2010/main" val="8025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4C6FD3-FCB9-4906-AE89-997E469CFC9C}" type="slidenum">
              <a:rPr lang="en-US" smtClean="0"/>
              <a:t>23</a:t>
            </a:fld>
            <a:endParaRPr lang="en-US"/>
          </a:p>
        </p:txBody>
      </p:sp>
    </p:spTree>
    <p:extLst>
      <p:ext uri="{BB962C8B-B14F-4D97-AF65-F5344CB8AC3E}">
        <p14:creationId xmlns:p14="http://schemas.microsoft.com/office/powerpoint/2010/main" val="396588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C4E324-703D-4C56-9E0D-95FFF8810C67}"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6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2056332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30031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3795173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C4E324-703D-4C56-9E0D-95FFF8810C67}"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343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303548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4165731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3980917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2164039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2FF6BB1-AE21-43AD-ADEA-92A0D32CF8C7}" type="datetimeFigureOut">
              <a:rPr lang="en-US" smtClean="0"/>
              <a:t>3/28/2022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FC4E324-703D-4C56-9E0D-95FFF8810C67}" type="slidenum">
              <a:rPr lang="en-US" smtClean="0"/>
              <a:t>‹#›</a:t>
            </a:fld>
            <a:endParaRPr lang="en-US" dirty="0"/>
          </a:p>
        </p:txBody>
      </p:sp>
    </p:spTree>
    <p:extLst>
      <p:ext uri="{BB962C8B-B14F-4D97-AF65-F5344CB8AC3E}">
        <p14:creationId xmlns:p14="http://schemas.microsoft.com/office/powerpoint/2010/main" val="3865742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FF6BB1-AE21-43AD-ADEA-92A0D32CF8C7}" type="datetimeFigureOut">
              <a:rPr lang="en-US" smtClean="0"/>
              <a:t>3/28/2022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C4E324-703D-4C56-9E0D-95FFF8810C67}" type="slidenum">
              <a:rPr lang="en-US" smtClean="0"/>
              <a:t>‹#›</a:t>
            </a:fld>
            <a:endParaRPr lang="en-US" dirty="0"/>
          </a:p>
        </p:txBody>
      </p:sp>
    </p:spTree>
    <p:extLst>
      <p:ext uri="{BB962C8B-B14F-4D97-AF65-F5344CB8AC3E}">
        <p14:creationId xmlns:p14="http://schemas.microsoft.com/office/powerpoint/2010/main" val="3428536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2FF6BB1-AE21-43AD-ADEA-92A0D32CF8C7}" type="datetimeFigureOut">
              <a:rPr lang="en-US" smtClean="0"/>
              <a:t>3/28/2022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FC4E324-703D-4C56-9E0D-95FFF8810C67}"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2648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https://www.youtube.com/watch?v=5EiCqhqPYAg"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youtube.com/watch?v=jlT1jgKPOv0"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hyperlink" Target="https://www.youtube.com/watch?v=B8D-cogk64w" TargetMode="External"/><Relationship Id="rId4" Type="http://schemas.openxmlformats.org/officeDocument/2006/relationships/hyperlink" Target="https://www.youtube.com/watch?v=t8yHpSycwJA"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youtube.com/watch?v=3egBhidZwmc"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youtube.com/watch?v=74106SYJsiY" TargetMode="External"/><Relationship Id="rId4" Type="http://schemas.openxmlformats.org/officeDocument/2006/relationships/hyperlink" Target="https://www.youtube.com/watch?v=14rsnaUbEB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https://www.youtube.com/watch?v=Cd_dTqQoPbo" TargetMode="External"/><Relationship Id="rId4" Type="http://schemas.openxmlformats.org/officeDocument/2006/relationships/hyperlink" Target="https://www.youtube.com/watch?v=14rsnaUbEBU"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youtube.com/watch?v=QJAibLM_FO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youtube.com/watch?v=no55N1sHjT8" TargetMode="External"/><Relationship Id="rId5" Type="http://schemas.openxmlformats.org/officeDocument/2006/relationships/hyperlink" Target="https://www.youtube.com/watch?v=pJYSy0wsbIs" TargetMode="External"/><Relationship Id="rId4" Type="http://schemas.openxmlformats.org/officeDocument/2006/relationships/hyperlink" Target="https://www.youtube.com/watch?v=NaqR1bJCdiY" TargetMode="Externa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social.techjunkie.com/use-tiktok-beginners-guide/"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influencermarketinghub.com/how-to-use-tiktok/" TargetMode="External"/><Relationship Id="rId5" Type="http://schemas.openxmlformats.org/officeDocument/2006/relationships/hyperlink" Target="https://blog.hootsuite.com/how-to-use-tiktok/" TargetMode="External"/><Relationship Id="rId4" Type="http://schemas.openxmlformats.org/officeDocument/2006/relationships/hyperlink" Target="https://www.brandsynario.com/how-to-make-tik-tok-videos-for-beginners/" TargetMode="External"/><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vI7SBGxln3g" TargetMode="External"/><Relationship Id="rId3" Type="http://schemas.openxmlformats.org/officeDocument/2006/relationships/slideLayout" Target="../slideLayouts/slideLayout2.xml"/><Relationship Id="rId7" Type="http://schemas.openxmlformats.org/officeDocument/2006/relationships/hyperlink" Target="https://www.youtube.com/watch?v=ySFiaGsMNPc"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www.youtube.com/watch?v=_j6C8BO5C3w" TargetMode="External"/><Relationship Id="rId11" Type="http://schemas.openxmlformats.org/officeDocument/2006/relationships/image" Target="../media/image3.png"/><Relationship Id="rId5" Type="http://schemas.openxmlformats.org/officeDocument/2006/relationships/hyperlink" Target="https://www.youtube.com/watch?v=PzeP8Nl02aw" TargetMode="External"/><Relationship Id="rId10" Type="http://schemas.openxmlformats.org/officeDocument/2006/relationships/image" Target="../media/image2.png"/><Relationship Id="rId4" Type="http://schemas.openxmlformats.org/officeDocument/2006/relationships/hyperlink" Target="https://www.youtube.com/watch?v=9hvSvyMOtAw" TargetMode="External"/><Relationship Id="rId9" Type="http://schemas.openxmlformats.org/officeDocument/2006/relationships/hyperlink" Target="https://www.youtube.com/watch?v=FFL-mgdyOg8"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www.youtube.com/watch?v=QkHcJdfC8F4" TargetMode="External"/><Relationship Id="rId5" Type="http://schemas.openxmlformats.org/officeDocument/2006/relationships/hyperlink" Target="https://www.youtube.com/watch?v=4Kc1mHNejvs" TargetMode="External"/><Relationship Id="rId4" Type="http://schemas.openxmlformats.org/officeDocument/2006/relationships/hyperlink" Target="https://www.youtube.com/watch?v=fvm_CeEsFnE"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hyperlink" Target="mailto:MarCom@aama-ntl.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youtube.com/watch?v=VBKjFah9KpU"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9Dj6CJ7Phnw" TargetMode="External"/><Relationship Id="rId5" Type="http://schemas.openxmlformats.org/officeDocument/2006/relationships/hyperlink" Target="https://www.youtube.com/watch?v=jh5eDSMPvjE" TargetMode="External"/><Relationship Id="rId4" Type="http://schemas.openxmlformats.org/officeDocument/2006/relationships/hyperlink" Target="https://www.youtube.com/watch?v=qG4NF-2tt4c" TargetMode="Externa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41FCB-0822-4B8E-8AAE-58AF3CF51200}"/>
              </a:ext>
            </a:extLst>
          </p:cNvPr>
          <p:cNvSpPr>
            <a:spLocks noGrp="1"/>
          </p:cNvSpPr>
          <p:nvPr>
            <p:ph type="ctrTitle"/>
          </p:nvPr>
        </p:nvSpPr>
        <p:spPr/>
        <p:txBody>
          <a:bodyPr>
            <a:normAutofit/>
          </a:bodyPr>
          <a:lstStyle/>
          <a:p>
            <a:r>
              <a:rPr lang="en-US" dirty="0">
                <a:solidFill>
                  <a:schemeClr val="tx1"/>
                </a:solidFill>
              </a:rPr>
              <a:t>Beginners’ Social Media Toolkit</a:t>
            </a:r>
          </a:p>
        </p:txBody>
      </p:sp>
      <p:sp>
        <p:nvSpPr>
          <p:cNvPr id="3" name="Subtitle 2">
            <a:extLst>
              <a:ext uri="{FF2B5EF4-FFF2-40B4-BE49-F238E27FC236}">
                <a16:creationId xmlns:a16="http://schemas.microsoft.com/office/drawing/2014/main" id="{71B2EEEE-29CE-45B6-A5EC-A3E161BE9E7B}"/>
              </a:ext>
            </a:extLst>
          </p:cNvPr>
          <p:cNvSpPr>
            <a:spLocks noGrp="1"/>
          </p:cNvSpPr>
          <p:nvPr>
            <p:ph type="subTitle" idx="1"/>
          </p:nvPr>
        </p:nvSpPr>
        <p:spPr/>
        <p:txBody>
          <a:bodyPr/>
          <a:lstStyle/>
          <a:p>
            <a:r>
              <a:rPr lang="en-US" cap="none" dirty="0">
                <a:solidFill>
                  <a:schemeClr val="tx1"/>
                </a:solidFill>
              </a:rPr>
              <a:t>For AAMA Leaders</a:t>
            </a:r>
            <a:endParaRPr lang="en-US" cap="none" dirty="0"/>
          </a:p>
        </p:txBody>
      </p:sp>
      <p:pic>
        <p:nvPicPr>
          <p:cNvPr id="4" name="Picture 3" descr="Logo, company name&#10;&#10;Description automatically generated">
            <a:extLst>
              <a:ext uri="{FF2B5EF4-FFF2-40B4-BE49-F238E27FC236}">
                <a16:creationId xmlns:a16="http://schemas.microsoft.com/office/drawing/2014/main" id="{1CFC2764-60BD-40E9-9875-9E7746801B1A}"/>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FC8549DC-6090-4D36-AA34-4493AF303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28307" cy="487362"/>
          </a:xfrm>
          <a:prstGeom prst="rect">
            <a:avLst/>
          </a:prstGeom>
        </p:spPr>
      </p:pic>
    </p:spTree>
    <p:extLst>
      <p:ext uri="{BB962C8B-B14F-4D97-AF65-F5344CB8AC3E}">
        <p14:creationId xmlns:p14="http://schemas.microsoft.com/office/powerpoint/2010/main" val="1502741806"/>
      </p:ext>
    </p:extLst>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042B-BE26-4612-921C-8E28BE8A6693}"/>
              </a:ext>
            </a:extLst>
          </p:cNvPr>
          <p:cNvSpPr>
            <a:spLocks noGrp="1"/>
          </p:cNvSpPr>
          <p:nvPr>
            <p:ph type="title"/>
          </p:nvPr>
        </p:nvSpPr>
        <p:spPr/>
        <p:txBody>
          <a:bodyPr>
            <a:normAutofit/>
          </a:bodyPr>
          <a:lstStyle/>
          <a:p>
            <a:r>
              <a:rPr lang="en-US" dirty="0">
                <a:solidFill>
                  <a:schemeClr val="tx1"/>
                </a:solidFill>
              </a:rPr>
              <a:t>Engaging on Social Media Cont.</a:t>
            </a:r>
          </a:p>
        </p:txBody>
      </p:sp>
      <p:sp>
        <p:nvSpPr>
          <p:cNvPr id="3" name="Content Placeholder 2">
            <a:extLst>
              <a:ext uri="{FF2B5EF4-FFF2-40B4-BE49-F238E27FC236}">
                <a16:creationId xmlns:a16="http://schemas.microsoft.com/office/drawing/2014/main" id="{5AE267F6-3891-4976-887E-F9B7A0E0FE94}"/>
              </a:ext>
            </a:extLst>
          </p:cNvPr>
          <p:cNvSpPr>
            <a:spLocks noGrp="1"/>
          </p:cNvSpPr>
          <p:nvPr>
            <p:ph idx="1"/>
          </p:nvPr>
        </p:nvSpPr>
        <p:spPr>
          <a:xfrm>
            <a:off x="5943701" y="2226624"/>
            <a:ext cx="5211979" cy="3416300"/>
          </a:xfrm>
        </p:spPr>
        <p:txBody>
          <a:bodyPr anchor="ctr">
            <a:normAutofit/>
          </a:bodyPr>
          <a:lstStyle/>
          <a:p>
            <a:pPr marL="0" indent="0">
              <a:spcAft>
                <a:spcPts val="500"/>
              </a:spcAft>
              <a:buNone/>
            </a:pPr>
            <a:r>
              <a:rPr lang="en-US" u="sng" dirty="0"/>
              <a:t>How to Engage on Twitter</a:t>
            </a:r>
          </a:p>
          <a:p>
            <a:pPr lvl="1">
              <a:spcAft>
                <a:spcPts val="500"/>
              </a:spcAft>
            </a:pPr>
            <a:r>
              <a:rPr lang="en-US" dirty="0"/>
              <a:t>Liking a tweet</a:t>
            </a:r>
          </a:p>
          <a:p>
            <a:pPr lvl="1">
              <a:spcAft>
                <a:spcPts val="500"/>
              </a:spcAft>
            </a:pPr>
            <a:r>
              <a:rPr lang="en-US" dirty="0"/>
              <a:t>Replying to a tweet </a:t>
            </a:r>
          </a:p>
          <a:p>
            <a:pPr lvl="1">
              <a:spcAft>
                <a:spcPts val="500"/>
              </a:spcAft>
            </a:pPr>
            <a:r>
              <a:rPr lang="en-US" dirty="0"/>
              <a:t>Retweeting a tweet to your personal feed</a:t>
            </a:r>
          </a:p>
          <a:p>
            <a:pPr lvl="1">
              <a:spcAft>
                <a:spcPts val="500"/>
              </a:spcAft>
            </a:pPr>
            <a:r>
              <a:rPr lang="en-US" dirty="0"/>
              <a:t>Sending a tweet directly to others via direct message</a:t>
            </a:r>
          </a:p>
        </p:txBody>
      </p:sp>
      <p:pic>
        <p:nvPicPr>
          <p:cNvPr id="15" name="Picture 14" descr="Graphical user interface, text, application&#10;&#10;Description automatically generated">
            <a:extLst>
              <a:ext uri="{FF2B5EF4-FFF2-40B4-BE49-F238E27FC236}">
                <a16:creationId xmlns:a16="http://schemas.microsoft.com/office/drawing/2014/main" id="{E97AE0CD-B759-414C-A075-3A29E71446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467" y="3934774"/>
            <a:ext cx="4345024" cy="749517"/>
          </a:xfrm>
          <a:prstGeom prst="roundRect">
            <a:avLst>
              <a:gd name="adj" fmla="val 1858"/>
            </a:avLst>
          </a:prstGeom>
          <a:effectLst>
            <a:outerShdw blurRad="50800" dist="50800" dir="5400000" algn="tl" rotWithShape="0">
              <a:srgbClr val="000000">
                <a:alpha val="43000"/>
              </a:srgbClr>
            </a:outerShdw>
          </a:effectLst>
        </p:spPr>
      </p:pic>
      <p:pic>
        <p:nvPicPr>
          <p:cNvPr id="5" name="Picture 4" descr="Logo, company name&#10;&#10;Description automatically generated">
            <a:extLst>
              <a:ext uri="{FF2B5EF4-FFF2-40B4-BE49-F238E27FC236}">
                <a16:creationId xmlns:a16="http://schemas.microsoft.com/office/drawing/2014/main" id="{FFF6B572-CE59-4B4C-B2DA-E02A50C780F1}"/>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2CEEF077-2F41-49CB-B7E1-07BB7A40E9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72298313"/>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042B-BE26-4612-921C-8E28BE8A6693}"/>
              </a:ext>
            </a:extLst>
          </p:cNvPr>
          <p:cNvSpPr>
            <a:spLocks noGrp="1"/>
          </p:cNvSpPr>
          <p:nvPr>
            <p:ph type="title"/>
          </p:nvPr>
        </p:nvSpPr>
        <p:spPr/>
        <p:txBody>
          <a:bodyPr>
            <a:normAutofit/>
          </a:bodyPr>
          <a:lstStyle/>
          <a:p>
            <a:r>
              <a:rPr lang="en-US" dirty="0">
                <a:solidFill>
                  <a:schemeClr val="tx1"/>
                </a:solidFill>
              </a:rPr>
              <a:t>Engaging on Social Media Cont.</a:t>
            </a:r>
          </a:p>
        </p:txBody>
      </p:sp>
      <p:sp>
        <p:nvSpPr>
          <p:cNvPr id="3" name="Content Placeholder 2">
            <a:extLst>
              <a:ext uri="{FF2B5EF4-FFF2-40B4-BE49-F238E27FC236}">
                <a16:creationId xmlns:a16="http://schemas.microsoft.com/office/drawing/2014/main" id="{5AE267F6-3891-4976-887E-F9B7A0E0FE94}"/>
              </a:ext>
            </a:extLst>
          </p:cNvPr>
          <p:cNvSpPr>
            <a:spLocks noGrp="1"/>
          </p:cNvSpPr>
          <p:nvPr>
            <p:ph idx="1"/>
          </p:nvPr>
        </p:nvSpPr>
        <p:spPr>
          <a:xfrm>
            <a:off x="5943701" y="2226624"/>
            <a:ext cx="5211979" cy="3416300"/>
          </a:xfrm>
        </p:spPr>
        <p:txBody>
          <a:bodyPr anchor="ctr">
            <a:normAutofit/>
          </a:bodyPr>
          <a:lstStyle/>
          <a:p>
            <a:pPr marL="0" indent="0">
              <a:spcAft>
                <a:spcPts val="500"/>
              </a:spcAft>
              <a:buNone/>
            </a:pPr>
            <a:r>
              <a:rPr lang="en-US" u="sng" dirty="0"/>
              <a:t>How to Engage on </a:t>
            </a:r>
            <a:r>
              <a:rPr lang="en-US" u="sng" dirty="0" err="1"/>
              <a:t>TikTok</a:t>
            </a:r>
            <a:endParaRPr lang="en-US" u="sng" dirty="0"/>
          </a:p>
          <a:p>
            <a:pPr lvl="1">
              <a:spcAft>
                <a:spcPts val="500"/>
              </a:spcAft>
            </a:pPr>
            <a:r>
              <a:rPr lang="en-US" dirty="0"/>
              <a:t>Liking a video</a:t>
            </a:r>
          </a:p>
          <a:p>
            <a:pPr lvl="1">
              <a:spcAft>
                <a:spcPts val="500"/>
              </a:spcAft>
            </a:pPr>
            <a:r>
              <a:rPr lang="en-US" dirty="0"/>
              <a:t>Commenting on a video </a:t>
            </a:r>
          </a:p>
          <a:p>
            <a:pPr lvl="1">
              <a:spcAft>
                <a:spcPts val="500"/>
              </a:spcAft>
            </a:pPr>
            <a:r>
              <a:rPr lang="en-US" dirty="0"/>
              <a:t>Sharing a video across platforms </a:t>
            </a:r>
          </a:p>
        </p:txBody>
      </p:sp>
      <p:pic>
        <p:nvPicPr>
          <p:cNvPr id="5" name="Picture 4" descr="Logo, company name&#10;&#10;Description automatically generated">
            <a:extLst>
              <a:ext uri="{FF2B5EF4-FFF2-40B4-BE49-F238E27FC236}">
                <a16:creationId xmlns:a16="http://schemas.microsoft.com/office/drawing/2014/main" id="{FFF6B572-CE59-4B4C-B2DA-E02A50C780F1}"/>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6" name="Picture 5" descr="Text, timeline&#10;&#10;Description automatically generated">
            <a:extLst>
              <a:ext uri="{FF2B5EF4-FFF2-40B4-BE49-F238E27FC236}">
                <a16:creationId xmlns:a16="http://schemas.microsoft.com/office/drawing/2014/main" id="{CCE9AF39-875F-4702-9E30-61E86339EF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5275" y="2324100"/>
            <a:ext cx="1615778" cy="3499485"/>
          </a:xfrm>
          <a:prstGeom prst="rect">
            <a:avLst/>
          </a:prstGeom>
        </p:spPr>
      </p:pic>
      <p:pic>
        <p:nvPicPr>
          <p:cNvPr id="10" name="Audio 9">
            <a:hlinkClick r:id="" action="ppaction://media"/>
            <a:extLst>
              <a:ext uri="{FF2B5EF4-FFF2-40B4-BE49-F238E27FC236}">
                <a16:creationId xmlns:a16="http://schemas.microsoft.com/office/drawing/2014/main" id="{5204C377-5F7D-4EDA-ABC6-1DF8595CFD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0232612"/>
      </p:ext>
    </p:extLst>
  </p:cSld>
  <p:clrMapOvr>
    <a:masterClrMapping/>
  </p:clrMapOvr>
  <mc:AlternateContent xmlns:mc="http://schemas.openxmlformats.org/markup-compatibility/2006" xmlns:p14="http://schemas.microsoft.com/office/powerpoint/2010/main">
    <mc:Choice Requires="p14">
      <p:transition spd="slow" p14:dur="2000" advTm="14266"/>
    </mc:Choice>
    <mc:Fallback xmlns="">
      <p:transition spd="slow" advTm="1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62C7-AA44-4B89-A6E6-6947DD610E38}"/>
              </a:ext>
            </a:extLst>
          </p:cNvPr>
          <p:cNvSpPr>
            <a:spLocks noGrp="1"/>
          </p:cNvSpPr>
          <p:nvPr>
            <p:ph type="ctrTitle"/>
          </p:nvPr>
        </p:nvSpPr>
        <p:spPr/>
        <p:txBody>
          <a:bodyPr>
            <a:normAutofit/>
          </a:bodyPr>
          <a:lstStyle/>
          <a:p>
            <a:r>
              <a:rPr lang="en-US" sz="6600" dirty="0">
                <a:solidFill>
                  <a:schemeClr val="tx1"/>
                </a:solidFill>
              </a:rPr>
              <a:t>How to Sign Up for AAMA Post Notifications</a:t>
            </a:r>
          </a:p>
        </p:txBody>
      </p:sp>
      <p:pic>
        <p:nvPicPr>
          <p:cNvPr id="3" name="Picture 2" descr="Logo, company name&#10;&#10;Description automatically generated">
            <a:extLst>
              <a:ext uri="{FF2B5EF4-FFF2-40B4-BE49-F238E27FC236}">
                <a16:creationId xmlns:a16="http://schemas.microsoft.com/office/drawing/2014/main" id="{74A7EEE9-6879-433A-B1E0-714337E0563C}"/>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4" name="Audio 3">
            <a:hlinkClick r:id="" action="ppaction://media"/>
            <a:extLst>
              <a:ext uri="{FF2B5EF4-FFF2-40B4-BE49-F238E27FC236}">
                <a16:creationId xmlns:a16="http://schemas.microsoft.com/office/drawing/2014/main" id="{6C14107D-56F4-464A-97F8-4A8D153F4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63378947"/>
      </p:ext>
    </p:extLst>
  </p:cSld>
  <p:clrMapOvr>
    <a:masterClrMapping/>
  </p:clrMapOvr>
  <mc:AlternateContent xmlns:mc="http://schemas.openxmlformats.org/markup-compatibility/2006" xmlns:p14="http://schemas.microsoft.com/office/powerpoint/2010/main">
    <mc:Choice Requires="p14">
      <p:transition spd="slow" p14:dur="2000" advTm="4791"/>
    </mc:Choice>
    <mc:Fallback xmlns="">
      <p:transition spd="slow" advTm="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Notifications on Facebook</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normAutofit fontScale="92500" lnSpcReduction="10000"/>
          </a:bodyPr>
          <a:lstStyle/>
          <a:p>
            <a:pPr marL="201168" lvl="1" indent="0">
              <a:spcAft>
                <a:spcPts val="500"/>
              </a:spcAft>
              <a:buNone/>
            </a:pPr>
            <a:r>
              <a:rPr lang="en-US" dirty="0">
                <a:solidFill>
                  <a:srgbClr val="333333"/>
                </a:solidFill>
                <a:highlight>
                  <a:srgbClr val="FFFFFF"/>
                </a:highlight>
              </a:rPr>
              <a:t>To turn on notifications for a Facebook page follow these steps: </a:t>
            </a:r>
            <a:endParaRPr lang="en-US" sz="2000" dirty="0">
              <a:solidFill>
                <a:srgbClr val="333333"/>
              </a:solidFill>
              <a:highlight>
                <a:srgbClr val="FFFFFF"/>
              </a:highlight>
            </a:endParaRPr>
          </a:p>
          <a:p>
            <a:pPr marL="544068" lvl="1" indent="-342900">
              <a:spcAft>
                <a:spcPts val="500"/>
              </a:spcAft>
              <a:buAutoNum type="arabicPeriod"/>
            </a:pP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Click the search bar in the top left of any page on Facebook.</a:t>
            </a:r>
          </a:p>
          <a:p>
            <a:pPr marL="544068" lvl="1" indent="-342900">
              <a:spcAft>
                <a:spcPts val="500"/>
              </a:spcAft>
              <a:buAutoNum type="arabicPeriod"/>
            </a:pP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Enter the name of the Page and choose from the results.</a:t>
            </a:r>
          </a:p>
          <a:p>
            <a:pPr marL="544068" lvl="1" indent="-342900">
              <a:spcAft>
                <a:spcPts val="500"/>
              </a:spcAft>
              <a:buAutoNum type="arabicPeriod"/>
            </a:pP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Go to the Page.</a:t>
            </a:r>
          </a:p>
          <a:p>
            <a:pPr marL="544068" lvl="1" indent="-342900">
              <a:spcAft>
                <a:spcPts val="500"/>
              </a:spcAft>
              <a:buAutoNum type="arabicPeriod"/>
            </a:pP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Click the three dots then select</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Follow</a:t>
            </a:r>
            <a:r>
              <a:rPr kumimoji="0" lang="en-US" altLang="en-US" sz="1800" i="0" u="none" strike="noStrike" cap="none" normalizeH="0" baseline="0" dirty="0">
                <a:ln>
                  <a:noFill/>
                </a:ln>
                <a:solidFill>
                  <a:srgbClr val="050505"/>
                </a:solidFill>
                <a:effectLst/>
                <a:highlight>
                  <a:srgbClr val="FFFFFF"/>
                </a:highlight>
                <a:cs typeface="Segoe UI Historic" panose="020B0502040204020203" pitchFamily="34" charset="0"/>
              </a:rPr>
              <a:t>”</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or “</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Following</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a:t>
            </a:r>
          </a:p>
          <a:p>
            <a:pPr marL="544068" lvl="1" indent="-342900">
              <a:spcAft>
                <a:spcPts val="500"/>
              </a:spcAft>
              <a:buAutoNum type="arabicPeriod"/>
            </a:pP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Click either </a:t>
            </a:r>
            <a:r>
              <a:rPr lang="en-US" altLang="en-US" dirty="0">
                <a:solidFill>
                  <a:srgbClr val="050505"/>
                </a:solidFill>
                <a:highlight>
                  <a:srgbClr val="FFFFFF"/>
                </a:highlight>
                <a:cs typeface="Segoe UI Historic" panose="020B0502040204020203" pitchFamily="34" charset="0"/>
              </a:rPr>
              <a:t>“</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Follow settings</a:t>
            </a:r>
            <a:r>
              <a:rPr lang="en-US" sz="1800" i="0" dirty="0">
                <a:solidFill>
                  <a:srgbClr val="000000"/>
                </a:solidFill>
                <a:effectLst/>
                <a:highlight>
                  <a:srgbClr val="FFFFFF"/>
                </a:highlight>
              </a:rPr>
              <a:t>”</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or “</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Manage follow settings</a:t>
            </a:r>
            <a:r>
              <a:rPr kumimoji="0" lang="en-US" altLang="en-US" sz="1800" i="0" u="none" strike="noStrike" cap="none" normalizeH="0" baseline="0" dirty="0">
                <a:ln>
                  <a:noFill/>
                </a:ln>
                <a:solidFill>
                  <a:srgbClr val="050505"/>
                </a:solidFill>
                <a:effectLst/>
                <a:highlight>
                  <a:srgbClr val="FFFFFF"/>
                </a:highlight>
                <a:cs typeface="Segoe UI Historic" panose="020B0502040204020203" pitchFamily="34" charset="0"/>
              </a:rPr>
              <a:t>”</a:t>
            </a:r>
            <a:r>
              <a:rPr kumimoji="0" lang="en-US" altLang="en-US" sz="1800" b="1" i="0" u="none" strike="noStrike" cap="none" normalizeH="0" baseline="0" dirty="0">
                <a:ln>
                  <a:noFill/>
                </a:ln>
                <a:solidFill>
                  <a:srgbClr val="050505"/>
                </a:solidFill>
                <a:effectLst/>
                <a:highlight>
                  <a:srgbClr val="FFFFFF"/>
                </a:highlight>
                <a:cs typeface="Segoe UI Historic" panose="020B0502040204020203" pitchFamily="34" charset="0"/>
              </a:rPr>
              <a:t>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(depends on the device you’re using), which has now replaced </a:t>
            </a:r>
            <a:r>
              <a:rPr lang="en-US" altLang="en-US" dirty="0">
                <a:solidFill>
                  <a:srgbClr val="050505"/>
                </a:solidFill>
                <a:highlight>
                  <a:srgbClr val="FFFFFF"/>
                </a:highlight>
                <a:cs typeface="Segoe UI Historic" panose="020B0502040204020203" pitchFamily="34" charset="0"/>
              </a:rPr>
              <a:t>“</a:t>
            </a:r>
            <a:r>
              <a:rPr kumimoji="0" lang="en-US" altLang="en-US" sz="1800" i="0" u="none" strike="noStrike" cap="none" normalizeH="0" baseline="0" dirty="0">
                <a:ln>
                  <a:noFill/>
                </a:ln>
                <a:solidFill>
                  <a:srgbClr val="050505"/>
                </a:solidFill>
                <a:effectLst/>
                <a:highlight>
                  <a:srgbClr val="FFFFFF"/>
                </a:highlight>
                <a:cs typeface="Segoe UI Historic" panose="020B0502040204020203" pitchFamily="34" charset="0"/>
              </a:rPr>
              <a:t>Follow</a:t>
            </a:r>
            <a:r>
              <a:rPr lang="en-US" sz="1800" i="0" dirty="0">
                <a:solidFill>
                  <a:srgbClr val="000000"/>
                </a:solidFill>
                <a:effectLst/>
                <a:highlight>
                  <a:srgbClr val="FFFFFF"/>
                </a:highlight>
              </a:rPr>
              <a:t>”</a:t>
            </a:r>
            <a:r>
              <a:rPr kumimoji="0" lang="en-US" altLang="en-US" sz="1800" i="0" u="none" strike="noStrike" cap="none" normalizeH="0" baseline="0" dirty="0">
                <a:ln>
                  <a:noFill/>
                </a:ln>
                <a:solidFill>
                  <a:srgbClr val="050505"/>
                </a:solidFill>
                <a:effectLst/>
                <a:highlight>
                  <a:srgbClr val="FFFFFF"/>
                </a:highlight>
                <a:cs typeface="Segoe UI Historic" panose="020B0502040204020203" pitchFamily="34" charset="0"/>
              </a:rPr>
              <a:t>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on the three dots’ drop-down.</a:t>
            </a:r>
          </a:p>
          <a:p>
            <a:pPr marL="544068" lvl="1" indent="-342900">
              <a:spcAft>
                <a:spcPts val="500"/>
              </a:spcAft>
              <a:buAutoNum type="arabicPeriod"/>
            </a:pPr>
            <a:r>
              <a:rPr lang="en-US" sz="1800" b="0" i="0" dirty="0">
                <a:solidFill>
                  <a:srgbClr val="000000"/>
                </a:solidFill>
                <a:effectLst/>
                <a:highlight>
                  <a:srgbClr val="FFFFFF"/>
                </a:highlight>
              </a:rPr>
              <a:t>Below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a:t>
            </a:r>
            <a:r>
              <a:rPr lang="en-US" sz="1800" b="1" i="0" dirty="0">
                <a:solidFill>
                  <a:srgbClr val="000000"/>
                </a:solidFill>
                <a:effectLst/>
                <a:highlight>
                  <a:srgbClr val="FFFFFF"/>
                </a:highlight>
              </a:rPr>
              <a:t>Notifications</a:t>
            </a:r>
            <a:r>
              <a:rPr lang="en-US" sz="1800" i="0" dirty="0">
                <a:solidFill>
                  <a:srgbClr val="000000"/>
                </a:solidFill>
                <a:effectLst/>
                <a:highlight>
                  <a:srgbClr val="FFFFFF"/>
                </a:highlight>
              </a:rPr>
              <a:t>”</a:t>
            </a:r>
            <a:r>
              <a:rPr lang="en-US" sz="1800" b="1" i="0" dirty="0">
                <a:solidFill>
                  <a:srgbClr val="000000"/>
                </a:solidFill>
                <a:effectLst/>
                <a:highlight>
                  <a:srgbClr val="FFFFFF"/>
                </a:highlight>
              </a:rPr>
              <a:t> </a:t>
            </a:r>
            <a:r>
              <a:rPr lang="en-US" sz="1800" b="0" i="0" dirty="0">
                <a:solidFill>
                  <a:srgbClr val="000000"/>
                </a:solidFill>
                <a:effectLst/>
                <a:highlight>
                  <a:srgbClr val="FFFFFF"/>
                </a:highlight>
              </a:rPr>
              <a:t>or </a:t>
            </a:r>
            <a:r>
              <a:rPr kumimoji="0" lang="en-US" altLang="en-US" sz="1800" b="0" i="0" u="none" strike="noStrike" cap="none" normalizeH="0" baseline="0" dirty="0">
                <a:ln>
                  <a:noFill/>
                </a:ln>
                <a:solidFill>
                  <a:srgbClr val="050505"/>
                </a:solidFill>
                <a:effectLst/>
                <a:highlight>
                  <a:srgbClr val="FFFFFF"/>
                </a:highlight>
                <a:cs typeface="Segoe UI Historic" panose="020B0502040204020203" pitchFamily="34" charset="0"/>
              </a:rPr>
              <a:t>“</a:t>
            </a:r>
            <a:r>
              <a:rPr lang="en-US" sz="1800" b="1" i="0" dirty="0">
                <a:solidFill>
                  <a:srgbClr val="000000"/>
                </a:solidFill>
                <a:effectLst/>
                <a:highlight>
                  <a:srgbClr val="FFFFFF"/>
                </a:highlight>
              </a:rPr>
              <a:t>Notification Settings</a:t>
            </a:r>
            <a:r>
              <a:rPr lang="en-US" sz="1800" i="0" dirty="0">
                <a:solidFill>
                  <a:srgbClr val="000000"/>
                </a:solidFill>
                <a:effectLst/>
                <a:highlight>
                  <a:srgbClr val="FFFFFF"/>
                </a:highlight>
              </a:rPr>
              <a:t>”</a:t>
            </a:r>
            <a:r>
              <a:rPr lang="en-US" sz="1800" b="1" i="0" dirty="0">
                <a:solidFill>
                  <a:srgbClr val="000000"/>
                </a:solidFill>
                <a:effectLst/>
                <a:highlight>
                  <a:srgbClr val="FFFFFF"/>
                </a:highlight>
              </a:rPr>
              <a:t> </a:t>
            </a:r>
            <a:r>
              <a:rPr lang="en-US" sz="1800" b="0" i="0" dirty="0">
                <a:solidFill>
                  <a:srgbClr val="000000"/>
                </a:solidFill>
                <a:effectLst/>
                <a:highlight>
                  <a:srgbClr val="FFFFFF"/>
                </a:highlight>
              </a:rPr>
              <a:t>on that “</a:t>
            </a:r>
            <a:r>
              <a:rPr lang="en-US" dirty="0">
                <a:solidFill>
                  <a:srgbClr val="050505"/>
                </a:solidFill>
                <a:highlight>
                  <a:srgbClr val="FFFFFF"/>
                </a:highlight>
                <a:cs typeface="Segoe UI Historic" panose="020B0502040204020203" pitchFamily="34" charset="0"/>
              </a:rPr>
              <a:t>F</a:t>
            </a:r>
            <a:r>
              <a:rPr lang="en-US" sz="1800" b="0" i="0" dirty="0">
                <a:solidFill>
                  <a:srgbClr val="000000"/>
                </a:solidFill>
                <a:effectLst/>
                <a:highlight>
                  <a:srgbClr val="FFFFFF"/>
                </a:highlight>
              </a:rPr>
              <a:t>ollow settings</a:t>
            </a:r>
            <a:r>
              <a:rPr kumimoji="0" lang="en-US" altLang="en-US" sz="1800" i="0" u="none" strike="noStrike" cap="none" normalizeH="0" baseline="0" dirty="0">
                <a:ln>
                  <a:noFill/>
                </a:ln>
                <a:solidFill>
                  <a:srgbClr val="050505"/>
                </a:solidFill>
                <a:effectLst/>
                <a:highlight>
                  <a:srgbClr val="FFFFFF"/>
                </a:highlight>
                <a:cs typeface="Segoe UI Historic" panose="020B0502040204020203" pitchFamily="34" charset="0"/>
              </a:rPr>
              <a:t>”</a:t>
            </a:r>
            <a:r>
              <a:rPr lang="en-US" sz="1800" b="0" i="0" dirty="0">
                <a:solidFill>
                  <a:srgbClr val="000000"/>
                </a:solidFill>
                <a:effectLst/>
                <a:highlight>
                  <a:srgbClr val="FFFFFF"/>
                </a:highlight>
              </a:rPr>
              <a:t> pop-up, select what types of content you want notifications for (i.e., posts, video, live video, and offers)</a:t>
            </a:r>
          </a:p>
          <a:p>
            <a:pPr marL="544068" lvl="1" indent="-342900">
              <a:spcAft>
                <a:spcPts val="500"/>
              </a:spcAft>
              <a:buAutoNum type="arabicPeriod"/>
            </a:pPr>
            <a:r>
              <a:rPr lang="en-US" sz="1800" b="0" i="0" dirty="0">
                <a:solidFill>
                  <a:srgbClr val="000000"/>
                </a:solidFill>
                <a:effectLst/>
                <a:highlight>
                  <a:srgbClr val="FFFFFF"/>
                </a:highlight>
              </a:rPr>
              <a:t>Click the bell next to each type of content notification or simply click on the name of each content type (depends on the device you’re using) to select the degree to which you’d like to view each content type (i.e., all, highlights, or none). </a:t>
            </a:r>
          </a:p>
          <a:p>
            <a:pPr marL="201168" lvl="1" indent="0">
              <a:spcAft>
                <a:spcPts val="500"/>
              </a:spcAft>
              <a:buNone/>
            </a:pPr>
            <a:endParaRPr lang="en-US" sz="1800" b="0" i="0" dirty="0">
              <a:solidFill>
                <a:srgbClr val="000000"/>
              </a:solidFill>
              <a:effectLst/>
              <a:highlight>
                <a:srgbClr val="FFFFFF"/>
              </a:highlight>
            </a:endParaRPr>
          </a:p>
          <a:p>
            <a:pPr marL="201168" lvl="1" indent="0">
              <a:spcAft>
                <a:spcPts val="500"/>
              </a:spcAft>
              <a:buNone/>
            </a:pPr>
            <a:r>
              <a:rPr lang="en-US" sz="1800" b="0" i="0" dirty="0">
                <a:solidFill>
                  <a:srgbClr val="000000"/>
                </a:solidFill>
                <a:effectLst/>
                <a:highlight>
                  <a:srgbClr val="FFFFFF"/>
                </a:highlight>
              </a:rPr>
              <a:t>Each time this account posts thos</a:t>
            </a:r>
            <a:r>
              <a:rPr lang="en-US" sz="1800" dirty="0">
                <a:solidFill>
                  <a:srgbClr val="000000"/>
                </a:solidFill>
                <a:highlight>
                  <a:srgbClr val="FFFFFF"/>
                </a:highlight>
              </a:rPr>
              <a:t>e selected content types</a:t>
            </a:r>
            <a:r>
              <a:rPr lang="en-US" sz="1800" b="0" i="0" dirty="0">
                <a:solidFill>
                  <a:srgbClr val="000000"/>
                </a:solidFill>
                <a:effectLst/>
                <a:highlight>
                  <a:srgbClr val="FFFFFF"/>
                </a:highlight>
              </a:rPr>
              <a:t>, you will get an alert on your phone.</a:t>
            </a:r>
          </a:p>
          <a:p>
            <a:pPr marL="544068" lvl="1" indent="-342900">
              <a:spcAft>
                <a:spcPts val="500"/>
              </a:spcAft>
              <a:buAutoNum type="arabicPeriod"/>
            </a:pPr>
            <a:endParaRPr lang="en-US" b="1" dirty="0">
              <a:solidFill>
                <a:srgbClr val="333333"/>
              </a:solidFill>
            </a:endParaRPr>
          </a:p>
          <a:p>
            <a:pPr marL="201168" lvl="1" indent="0">
              <a:spcAft>
                <a:spcPts val="500"/>
              </a:spcAft>
              <a:buNone/>
            </a:pPr>
            <a:endParaRPr lang="en-US" b="1" dirty="0">
              <a:solidFill>
                <a:srgbClr val="333333"/>
              </a:solidFill>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4"/>
          <a:stretch>
            <a:fillRect/>
          </a:stretch>
        </p:blipFill>
        <p:spPr>
          <a:xfrm>
            <a:off x="11094720" y="126156"/>
            <a:ext cx="885825" cy="885825"/>
          </a:xfrm>
          <a:prstGeom prst="rect">
            <a:avLst/>
          </a:prstGeom>
        </p:spPr>
      </p:pic>
      <p:sp>
        <p:nvSpPr>
          <p:cNvPr id="9" name="Rectangle 13">
            <a:extLst>
              <a:ext uri="{FF2B5EF4-FFF2-40B4-BE49-F238E27FC236}">
                <a16:creationId xmlns:a16="http://schemas.microsoft.com/office/drawing/2014/main" id="{60F86995-6E6C-4F0C-8DB5-ADF704AF4E37}"/>
              </a:ext>
            </a:extLst>
          </p:cNvPr>
          <p:cNvSpPr>
            <a:spLocks noChangeArrowheads="1"/>
          </p:cNvSpPr>
          <p:nvPr/>
        </p:nvSpPr>
        <p:spPr bwMode="auto">
          <a:xfrm>
            <a:off x="0" y="-3231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8" name="Picture 14">
            <a:extLst>
              <a:ext uri="{FF2B5EF4-FFF2-40B4-BE49-F238E27FC236}">
                <a16:creationId xmlns:a16="http://schemas.microsoft.com/office/drawing/2014/main" id="{6CB8687B-BD81-4990-A4E4-529C6FDC6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13" y="-593725"/>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4489240A-A60A-45FD-B2B3-8C86E2662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13" y="0"/>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21" name="Audio 20">
            <a:hlinkClick r:id="" action="ppaction://media"/>
            <a:extLst>
              <a:ext uri="{FF2B5EF4-FFF2-40B4-BE49-F238E27FC236}">
                <a16:creationId xmlns:a16="http://schemas.microsoft.com/office/drawing/2014/main" id="{72978EDF-C198-48F6-8C2E-E7278D9BE8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8808141"/>
      </p:ext>
    </p:extLst>
  </p:cSld>
  <p:clrMapOvr>
    <a:masterClrMapping/>
  </p:clrMapOvr>
  <mc:AlternateContent xmlns:mc="http://schemas.openxmlformats.org/markup-compatibility/2006" xmlns:p14="http://schemas.microsoft.com/office/powerpoint/2010/main">
    <mc:Choice Requires="p14">
      <p:transition spd="slow" p14:dur="2000" advTm="59012"/>
    </mc:Choice>
    <mc:Fallback xmlns="">
      <p:transition spd="slow" advTm="5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Notifications on Instagram</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lstStyle/>
          <a:p>
            <a:pPr marL="201168" lvl="1" indent="0">
              <a:spcAft>
                <a:spcPts val="500"/>
              </a:spcAft>
              <a:buNone/>
            </a:pPr>
            <a:r>
              <a:rPr lang="en-US" sz="1800" b="0" i="0" dirty="0">
                <a:solidFill>
                  <a:srgbClr val="000000"/>
                </a:solidFill>
                <a:effectLst/>
                <a:highlight>
                  <a:srgbClr val="FFFFFF"/>
                </a:highlight>
              </a:rPr>
              <a:t>To turn on notifications for an Instagram page follow these steps:</a:t>
            </a:r>
          </a:p>
          <a:p>
            <a:pPr marL="544068" lvl="1" indent="-342900">
              <a:spcAft>
                <a:spcPts val="500"/>
              </a:spcAft>
              <a:buFont typeface="+mj-lt"/>
              <a:buAutoNum type="arabicPeriod"/>
            </a:pPr>
            <a:r>
              <a:rPr lang="en-US" sz="1800" b="0" i="0" dirty="0">
                <a:solidFill>
                  <a:srgbClr val="000000"/>
                </a:solidFill>
                <a:effectLst/>
                <a:highlight>
                  <a:srgbClr val="FFFFFF"/>
                </a:highlight>
              </a:rPr>
              <a:t>Visit the Instagram account you want to enable alerts for. </a:t>
            </a:r>
            <a:r>
              <a:rPr lang="en-US" sz="1800" dirty="0">
                <a:solidFill>
                  <a:srgbClr val="000000"/>
                </a:solidFill>
                <a:highlight>
                  <a:srgbClr val="FFFFFF"/>
                </a:highlight>
              </a:rPr>
              <a:t>Make sure you are already following the account. </a:t>
            </a:r>
          </a:p>
          <a:p>
            <a:pPr marL="544068" lvl="1" indent="-342900">
              <a:spcAft>
                <a:spcPts val="500"/>
              </a:spcAft>
              <a:buFont typeface="+mj-lt"/>
              <a:buAutoNum type="arabicPeriod"/>
            </a:pPr>
            <a:r>
              <a:rPr lang="en-US" sz="1800" b="0" i="0" dirty="0">
                <a:solidFill>
                  <a:srgbClr val="000000"/>
                </a:solidFill>
                <a:effectLst/>
                <a:highlight>
                  <a:srgbClr val="FFFFFF"/>
                </a:highlight>
              </a:rPr>
              <a:t>Tap the bell icon at the top right of your screen to make a notifications menu appear. (The bell icon is in the same place on both the iOS and Android app.) </a:t>
            </a:r>
          </a:p>
          <a:p>
            <a:pPr marL="544068" lvl="1" indent="-342900">
              <a:spcAft>
                <a:spcPts val="500"/>
              </a:spcAft>
              <a:buFont typeface="+mj-lt"/>
              <a:buAutoNum type="arabicPeriod"/>
            </a:pPr>
            <a:r>
              <a:rPr lang="en-US" sz="1800" b="0" i="0" dirty="0">
                <a:solidFill>
                  <a:srgbClr val="000000"/>
                </a:solidFill>
                <a:effectLst/>
                <a:highlight>
                  <a:srgbClr val="FFFFFF"/>
                </a:highlight>
              </a:rPr>
              <a:t>Toggle the </a:t>
            </a:r>
            <a:r>
              <a:rPr lang="en-US" dirty="0">
                <a:solidFill>
                  <a:srgbClr val="000000"/>
                </a:solidFill>
                <a:highlight>
                  <a:srgbClr val="FFFFFF"/>
                </a:highlight>
              </a:rPr>
              <a:t>sliders within the menu that appeared </a:t>
            </a:r>
            <a:r>
              <a:rPr lang="en-US" sz="1800" dirty="0">
                <a:solidFill>
                  <a:srgbClr val="000000"/>
                </a:solidFill>
                <a:highlight>
                  <a:srgbClr val="FFFFFF"/>
                </a:highlight>
              </a:rPr>
              <a:t>to select which types of content you want to get notifications for: posts, stories, videos, reels, and live video</a:t>
            </a:r>
            <a:r>
              <a:rPr lang="en-US" sz="1800" b="0" i="0" dirty="0">
                <a:solidFill>
                  <a:srgbClr val="000000"/>
                </a:solidFill>
                <a:effectLst/>
                <a:highlight>
                  <a:srgbClr val="FFFFFF"/>
                </a:highlight>
              </a:rPr>
              <a:t>. </a:t>
            </a:r>
          </a:p>
          <a:p>
            <a:pPr marL="201168" lvl="1" indent="0">
              <a:spcAft>
                <a:spcPts val="500"/>
              </a:spcAft>
              <a:buNone/>
            </a:pPr>
            <a:endParaRPr lang="en-US" sz="1800" b="0" i="0" dirty="0">
              <a:solidFill>
                <a:srgbClr val="000000"/>
              </a:solidFill>
              <a:effectLst/>
              <a:highlight>
                <a:srgbClr val="FFFFFF"/>
              </a:highlight>
            </a:endParaRPr>
          </a:p>
          <a:p>
            <a:pPr marL="201168" lvl="1" indent="0">
              <a:spcAft>
                <a:spcPts val="500"/>
              </a:spcAft>
              <a:buNone/>
            </a:pPr>
            <a:r>
              <a:rPr lang="en-US" sz="1800" b="0" i="0" dirty="0">
                <a:solidFill>
                  <a:srgbClr val="000000"/>
                </a:solidFill>
                <a:effectLst/>
                <a:highlight>
                  <a:srgbClr val="FFFFFF"/>
                </a:highlight>
              </a:rPr>
              <a:t>Each time this account posts thos</a:t>
            </a:r>
            <a:r>
              <a:rPr lang="en-US" sz="1800" dirty="0">
                <a:solidFill>
                  <a:srgbClr val="000000"/>
                </a:solidFill>
                <a:highlight>
                  <a:srgbClr val="FFFFFF"/>
                </a:highlight>
              </a:rPr>
              <a:t>e selected content types</a:t>
            </a:r>
            <a:r>
              <a:rPr lang="en-US" sz="1800" b="0" i="0" dirty="0">
                <a:solidFill>
                  <a:srgbClr val="000000"/>
                </a:solidFill>
                <a:effectLst/>
                <a:highlight>
                  <a:srgbClr val="FFFFFF"/>
                </a:highlight>
              </a:rPr>
              <a:t>, you will get an alert on your phone.</a:t>
            </a:r>
          </a:p>
          <a:p>
            <a:pPr marL="201168" lvl="1" indent="0">
              <a:spcAft>
                <a:spcPts val="500"/>
              </a:spcAft>
              <a:buNone/>
            </a:pPr>
            <a:endParaRPr lang="en-US" b="1" dirty="0">
              <a:solidFill>
                <a:srgbClr val="333333"/>
              </a:solidFill>
            </a:endParaRPr>
          </a:p>
          <a:p>
            <a:pPr marL="201168" lvl="1" indent="0">
              <a:spcAft>
                <a:spcPts val="500"/>
              </a:spcAft>
              <a:buNone/>
            </a:pPr>
            <a:r>
              <a:rPr lang="en-US" sz="1800" b="1" dirty="0">
                <a:solidFill>
                  <a:srgbClr val="000000"/>
                </a:solidFill>
              </a:rPr>
              <a:t>Watch a how-to video: </a:t>
            </a:r>
            <a:r>
              <a:rPr lang="en-US" sz="1800" dirty="0">
                <a:solidFill>
                  <a:srgbClr val="000000"/>
                </a:solidFill>
                <a:hlinkClick r:id="rId4"/>
              </a:rPr>
              <a:t>https://www.youtube.com/watch?v=5EiCqhqPYAg</a:t>
            </a:r>
            <a:endParaRPr lang="en-US" sz="1800" dirty="0">
              <a:solidFill>
                <a:srgbClr val="000000"/>
              </a:solidFill>
            </a:endParaRPr>
          </a:p>
          <a:p>
            <a:pPr marL="201168" lvl="1" indent="0">
              <a:spcAft>
                <a:spcPts val="500"/>
              </a:spcAft>
              <a:buNone/>
            </a:pPr>
            <a:endParaRPr lang="en-US" b="1" dirty="0">
              <a:solidFill>
                <a:srgbClr val="333333"/>
              </a:solidFill>
            </a:endParaRPr>
          </a:p>
          <a:p>
            <a:pPr marL="201168" lvl="1" indent="0">
              <a:spcAft>
                <a:spcPts val="500"/>
              </a:spcAft>
              <a:buNone/>
            </a:pPr>
            <a:endParaRPr lang="en-US" b="1" dirty="0">
              <a:solidFill>
                <a:srgbClr val="333333"/>
              </a:solidFill>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5"/>
          <a:stretch>
            <a:fillRect/>
          </a:stretch>
        </p:blipFill>
        <p:spPr>
          <a:xfrm>
            <a:off x="11094720" y="126156"/>
            <a:ext cx="885825" cy="885825"/>
          </a:xfrm>
          <a:prstGeom prst="rect">
            <a:avLst/>
          </a:prstGeom>
        </p:spPr>
      </p:pic>
      <p:sp>
        <p:nvSpPr>
          <p:cNvPr id="9" name="Rectangle 13">
            <a:extLst>
              <a:ext uri="{FF2B5EF4-FFF2-40B4-BE49-F238E27FC236}">
                <a16:creationId xmlns:a16="http://schemas.microsoft.com/office/drawing/2014/main" id="{60F86995-6E6C-4F0C-8DB5-ADF704AF4E37}"/>
              </a:ext>
            </a:extLst>
          </p:cNvPr>
          <p:cNvSpPr>
            <a:spLocks noChangeArrowheads="1"/>
          </p:cNvSpPr>
          <p:nvPr/>
        </p:nvSpPr>
        <p:spPr bwMode="auto">
          <a:xfrm>
            <a:off x="0" y="-323165"/>
            <a:ext cx="184731"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8" name="Picture 14">
            <a:extLst>
              <a:ext uri="{FF2B5EF4-FFF2-40B4-BE49-F238E27FC236}">
                <a16:creationId xmlns:a16="http://schemas.microsoft.com/office/drawing/2014/main" id="{6CB8687B-BD81-4990-A4E4-529C6FDC6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13" y="-593725"/>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a:extLst>
              <a:ext uri="{FF2B5EF4-FFF2-40B4-BE49-F238E27FC236}">
                <a16:creationId xmlns:a16="http://schemas.microsoft.com/office/drawing/2014/main" id="{4489240A-A60A-45FD-B2B3-8C86E2662A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3" y="0"/>
            <a:ext cx="238125" cy="238125"/>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416046A-13E9-4DB1-BEFF-E89671012F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3195282"/>
      </p:ext>
    </p:extLst>
  </p:cSld>
  <p:clrMapOvr>
    <a:masterClrMapping/>
  </p:clrMapOvr>
  <mc:AlternateContent xmlns:mc="http://schemas.openxmlformats.org/markup-compatibility/2006" xmlns:p14="http://schemas.microsoft.com/office/powerpoint/2010/main">
    <mc:Choice Requires="p14">
      <p:transition spd="slow" p14:dur="2000" advTm="37881"/>
    </mc:Choice>
    <mc:Fallback xmlns="">
      <p:transition spd="slow" advTm="3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62C7-AA44-4B89-A6E6-6947DD610E38}"/>
              </a:ext>
            </a:extLst>
          </p:cNvPr>
          <p:cNvSpPr>
            <a:spLocks noGrp="1"/>
          </p:cNvSpPr>
          <p:nvPr>
            <p:ph type="ctrTitle"/>
          </p:nvPr>
        </p:nvSpPr>
        <p:spPr/>
        <p:txBody>
          <a:bodyPr/>
          <a:lstStyle/>
          <a:p>
            <a:r>
              <a:rPr lang="en-US" dirty="0">
                <a:solidFill>
                  <a:schemeClr val="tx1"/>
                </a:solidFill>
              </a:rPr>
              <a:t>Tagging the AAMA</a:t>
            </a:r>
          </a:p>
        </p:txBody>
      </p:sp>
      <p:pic>
        <p:nvPicPr>
          <p:cNvPr id="3" name="Picture 2" descr="Logo, company name&#10;&#10;Description automatically generated">
            <a:extLst>
              <a:ext uri="{FF2B5EF4-FFF2-40B4-BE49-F238E27FC236}">
                <a16:creationId xmlns:a16="http://schemas.microsoft.com/office/drawing/2014/main" id="{74A7EEE9-6879-433A-B1E0-714337E0563C}"/>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5" name="Audio 4">
            <a:hlinkClick r:id="" action="ppaction://media"/>
            <a:extLst>
              <a:ext uri="{FF2B5EF4-FFF2-40B4-BE49-F238E27FC236}">
                <a16:creationId xmlns:a16="http://schemas.microsoft.com/office/drawing/2014/main" id="{CD409FC8-A7CD-4585-9B07-6B89811E7C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89322385"/>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How to Tag on Facebook</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normAutofit/>
          </a:bodyPr>
          <a:lstStyle/>
          <a:p>
            <a:pPr marL="201168" lvl="1" indent="0">
              <a:spcAft>
                <a:spcPts val="500"/>
              </a:spcAft>
              <a:buNone/>
            </a:pPr>
            <a:r>
              <a:rPr lang="en-US" b="0" dirty="0">
                <a:solidFill>
                  <a:srgbClr val="333333"/>
                </a:solidFill>
                <a:effectLst/>
              </a:rPr>
              <a:t>Whether you’re creating a post or replying via a comment, these are the steps to tag a profile or page:</a:t>
            </a:r>
          </a:p>
          <a:p>
            <a:pPr marL="544068" lvl="1" indent="-342900">
              <a:spcAft>
                <a:spcPts val="500"/>
              </a:spcAft>
              <a:buFont typeface="+mj-lt"/>
              <a:buAutoNum type="arabicPeriod"/>
            </a:pPr>
            <a:r>
              <a:rPr lang="en-US" dirty="0">
                <a:solidFill>
                  <a:srgbClr val="333333"/>
                </a:solidFill>
              </a:rPr>
              <a:t>Type your message as usual until you get to the point you want to tag someone’s page or profile.</a:t>
            </a:r>
            <a:endParaRPr lang="en-US" b="1" dirty="0">
              <a:solidFill>
                <a:srgbClr val="333333"/>
              </a:solidFill>
              <a:effectLst/>
            </a:endParaRPr>
          </a:p>
          <a:p>
            <a:pPr marL="544068" lvl="1" indent="-342900">
              <a:spcAft>
                <a:spcPts val="500"/>
              </a:spcAft>
              <a:buFont typeface="+mj-lt"/>
              <a:buAutoNum type="arabicPeriod"/>
            </a:pPr>
            <a:r>
              <a:rPr lang="en-US" b="0" dirty="0">
                <a:solidFill>
                  <a:srgbClr val="333333"/>
                </a:solidFill>
                <a:effectLst/>
              </a:rPr>
              <a:t>Type “@” and then, with no spaces after the symbol, type the name of the page or profile you want to tag.</a:t>
            </a:r>
          </a:p>
          <a:p>
            <a:pPr marL="544068" lvl="1" indent="-342900">
              <a:spcAft>
                <a:spcPts val="500"/>
              </a:spcAft>
              <a:buFont typeface="+mj-lt"/>
              <a:buAutoNum type="arabicPeriod"/>
            </a:pPr>
            <a:r>
              <a:rPr lang="en-US" b="0" dirty="0">
                <a:solidFill>
                  <a:srgbClr val="333333"/>
                </a:solidFill>
                <a:effectLst/>
              </a:rPr>
              <a:t>Choose your desired page or profile when a drop-down of options appears as you type.</a:t>
            </a:r>
            <a:endParaRPr lang="en-US" b="1" dirty="0">
              <a:solidFill>
                <a:srgbClr val="333333"/>
              </a:solidFill>
              <a:effectLst/>
            </a:endParaRPr>
          </a:p>
          <a:p>
            <a:pPr marL="544068" lvl="1" indent="-342900">
              <a:spcAft>
                <a:spcPts val="500"/>
              </a:spcAft>
              <a:buFont typeface="+mj-lt"/>
              <a:buAutoNum type="arabicPeriod"/>
            </a:pPr>
            <a:r>
              <a:rPr lang="en-US" b="0" dirty="0">
                <a:solidFill>
                  <a:srgbClr val="333333"/>
                </a:solidFill>
                <a:effectLst/>
              </a:rPr>
              <a:t>Finish typing your message, if applicable.</a:t>
            </a:r>
          </a:p>
          <a:p>
            <a:pPr marL="544068" lvl="1" indent="-342900">
              <a:spcAft>
                <a:spcPts val="500"/>
              </a:spcAft>
              <a:buFont typeface="+mj-lt"/>
              <a:buAutoNum type="arabicPeriod"/>
            </a:pPr>
            <a:r>
              <a:rPr lang="en-US" b="0" dirty="0">
                <a:solidFill>
                  <a:srgbClr val="333333"/>
                </a:solidFill>
                <a:effectLst/>
              </a:rPr>
              <a:t>Post.</a:t>
            </a:r>
          </a:p>
          <a:p>
            <a:pPr marL="544068" lvl="1" indent="-342900">
              <a:spcAft>
                <a:spcPts val="500"/>
              </a:spcAft>
              <a:buFont typeface="+mj-lt"/>
              <a:buAutoNum type="arabicPeriod"/>
            </a:pPr>
            <a:endParaRPr lang="en-US" dirty="0">
              <a:solidFill>
                <a:srgbClr val="333333"/>
              </a:solidFill>
            </a:endParaRPr>
          </a:p>
          <a:p>
            <a:pPr marL="201168" lvl="1" indent="0">
              <a:spcAft>
                <a:spcPts val="500"/>
              </a:spcAft>
              <a:buNone/>
            </a:pPr>
            <a:r>
              <a:rPr lang="en-US" b="1" dirty="0">
                <a:solidFill>
                  <a:srgbClr val="333333"/>
                </a:solidFill>
              </a:rPr>
              <a:t>How to tag someone in a photo: </a:t>
            </a:r>
            <a:r>
              <a:rPr lang="en-US" dirty="0">
                <a:solidFill>
                  <a:srgbClr val="333333"/>
                </a:solidFill>
                <a:effectLst/>
                <a:hlinkClick r:id="rId4"/>
              </a:rPr>
              <a:t>https://www.youtube.com/watch?v=jlT1jgKPOv0</a:t>
            </a:r>
            <a:endParaRPr lang="en-US" dirty="0">
              <a:solidFill>
                <a:srgbClr val="333333"/>
              </a:solidFill>
              <a:effectLst/>
            </a:endParaRPr>
          </a:p>
          <a:p>
            <a:pPr marL="201168" lvl="1" indent="0">
              <a:spcAft>
                <a:spcPts val="500"/>
              </a:spcAft>
              <a:buNone/>
            </a:pPr>
            <a:endParaRPr lang="en-US" b="1" i="0" dirty="0">
              <a:solidFill>
                <a:srgbClr val="333333"/>
              </a:solidFill>
              <a:effectLst/>
              <a:latin typeface="Rubik"/>
            </a:endParaRPr>
          </a:p>
          <a:p>
            <a:pPr marL="201168" lvl="1" indent="0">
              <a:spcAft>
                <a:spcPts val="500"/>
              </a:spcAft>
              <a:buNone/>
            </a:pPr>
            <a:endParaRPr lang="en-US" dirty="0">
              <a:highlight>
                <a:srgbClr val="FFFF00"/>
              </a:highlight>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7" name="Audio 6">
            <a:hlinkClick r:id="" action="ppaction://media"/>
            <a:extLst>
              <a:ext uri="{FF2B5EF4-FFF2-40B4-BE49-F238E27FC236}">
                <a16:creationId xmlns:a16="http://schemas.microsoft.com/office/drawing/2014/main" id="{7BC6CCDB-CE14-4649-B560-BF502C49AE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33088518"/>
      </p:ext>
    </p:extLst>
  </p:cSld>
  <p:clrMapOvr>
    <a:masterClrMapping/>
  </p:clrMapOvr>
  <mc:AlternateContent xmlns:mc="http://schemas.openxmlformats.org/markup-compatibility/2006" xmlns:p14="http://schemas.microsoft.com/office/powerpoint/2010/main">
    <mc:Choice Requires="p14">
      <p:transition spd="slow" p14:dur="2000" advTm="32912"/>
    </mc:Choice>
    <mc:Fallback xmlns="">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How to Tag on Instagram</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normAutofit fontScale="77500" lnSpcReduction="20000"/>
          </a:bodyPr>
          <a:lstStyle/>
          <a:p>
            <a:pPr marL="201168" lvl="1" indent="0">
              <a:spcAft>
                <a:spcPts val="500"/>
              </a:spcAft>
              <a:buNone/>
            </a:pPr>
            <a:r>
              <a:rPr lang="en-US" sz="2000" b="1" dirty="0">
                <a:solidFill>
                  <a:srgbClr val="333333"/>
                </a:solidFill>
                <a:effectLst/>
                <a:highlight>
                  <a:srgbClr val="FFFFFF"/>
                </a:highlight>
              </a:rPr>
              <a:t>For creating a post or replying via a comment</a:t>
            </a:r>
            <a:r>
              <a:rPr lang="en-US" sz="2000" b="0" dirty="0">
                <a:solidFill>
                  <a:srgbClr val="333333"/>
                </a:solidFill>
                <a:effectLst/>
                <a:highlight>
                  <a:srgbClr val="FFFFFF"/>
                </a:highlight>
              </a:rPr>
              <a:t>, these are the steps to tag a profile or page:</a:t>
            </a:r>
          </a:p>
          <a:p>
            <a:pPr marL="544068" lvl="1" indent="-342900">
              <a:spcAft>
                <a:spcPts val="500"/>
              </a:spcAft>
              <a:buFont typeface="+mj-lt"/>
              <a:buAutoNum type="arabicPeriod"/>
            </a:pPr>
            <a:r>
              <a:rPr lang="en-US" sz="1900" dirty="0">
                <a:solidFill>
                  <a:srgbClr val="333333"/>
                </a:solidFill>
                <a:highlight>
                  <a:srgbClr val="FFFFFF"/>
                </a:highlight>
              </a:rPr>
              <a:t>Type your message as usual until you get to the point you want to tag someone’s page or profile.</a:t>
            </a:r>
            <a:endParaRPr lang="en-US" sz="1900" b="1" dirty="0">
              <a:solidFill>
                <a:srgbClr val="333333"/>
              </a:solidFill>
              <a:effectLst/>
              <a:highlight>
                <a:srgbClr val="FFFFFF"/>
              </a:highlight>
            </a:endParaRPr>
          </a:p>
          <a:p>
            <a:pPr marL="544068" lvl="1" indent="-342900">
              <a:spcAft>
                <a:spcPts val="500"/>
              </a:spcAft>
              <a:buFont typeface="+mj-lt"/>
              <a:buAutoNum type="arabicPeriod"/>
            </a:pPr>
            <a:r>
              <a:rPr lang="en-US" sz="1900" b="0" dirty="0">
                <a:solidFill>
                  <a:srgbClr val="333333"/>
                </a:solidFill>
                <a:effectLst/>
                <a:highlight>
                  <a:srgbClr val="FFFFFF"/>
                </a:highlight>
              </a:rPr>
              <a:t>Type </a:t>
            </a:r>
            <a:r>
              <a:rPr lang="en-US" sz="1900" b="0" dirty="0">
                <a:solidFill>
                  <a:schemeClr val="tx1"/>
                </a:solidFill>
                <a:effectLst/>
                <a:highlight>
                  <a:srgbClr val="FFFFFF"/>
                </a:highlight>
              </a:rPr>
              <a:t>“@”</a:t>
            </a:r>
            <a:r>
              <a:rPr lang="en-US" sz="1900" b="0" dirty="0">
                <a:solidFill>
                  <a:srgbClr val="333333"/>
                </a:solidFill>
                <a:effectLst/>
                <a:highlight>
                  <a:srgbClr val="FFFFFF"/>
                </a:highlight>
              </a:rPr>
              <a:t> and then, with no spaces after the symbol, type the name of the page or profile you want to tag.</a:t>
            </a:r>
          </a:p>
          <a:p>
            <a:pPr marL="544068" lvl="1" indent="-342900">
              <a:spcAft>
                <a:spcPts val="500"/>
              </a:spcAft>
              <a:buFont typeface="+mj-lt"/>
              <a:buAutoNum type="arabicPeriod"/>
            </a:pPr>
            <a:r>
              <a:rPr lang="en-US" sz="1900" b="0" dirty="0">
                <a:solidFill>
                  <a:srgbClr val="333333"/>
                </a:solidFill>
                <a:effectLst/>
                <a:highlight>
                  <a:srgbClr val="FFFFFF"/>
                </a:highlight>
              </a:rPr>
              <a:t>Choose your desired page or profile when a drop-down of options appears as you type.</a:t>
            </a:r>
            <a:endParaRPr lang="en-US" sz="1900" b="1" dirty="0">
              <a:solidFill>
                <a:srgbClr val="333333"/>
              </a:solidFill>
              <a:effectLst/>
              <a:highlight>
                <a:srgbClr val="FFFFFF"/>
              </a:highlight>
            </a:endParaRPr>
          </a:p>
          <a:p>
            <a:pPr marL="544068" lvl="1" indent="-342900">
              <a:spcAft>
                <a:spcPts val="500"/>
              </a:spcAft>
              <a:buFont typeface="+mj-lt"/>
              <a:buAutoNum type="arabicPeriod"/>
            </a:pPr>
            <a:r>
              <a:rPr lang="en-US" sz="1900" b="0" dirty="0">
                <a:solidFill>
                  <a:srgbClr val="333333"/>
                </a:solidFill>
                <a:effectLst/>
                <a:highlight>
                  <a:srgbClr val="FFFFFF"/>
                </a:highlight>
              </a:rPr>
              <a:t>Finish typing your message, if applicable.</a:t>
            </a:r>
          </a:p>
          <a:p>
            <a:pPr marL="544068" lvl="1" indent="-342900">
              <a:spcAft>
                <a:spcPts val="500"/>
              </a:spcAft>
              <a:buFont typeface="+mj-lt"/>
              <a:buAutoNum type="arabicPeriod"/>
            </a:pPr>
            <a:r>
              <a:rPr lang="en-US" sz="1900" b="0" dirty="0">
                <a:solidFill>
                  <a:srgbClr val="333333"/>
                </a:solidFill>
                <a:effectLst/>
                <a:highlight>
                  <a:srgbClr val="FFFFFF"/>
                </a:highlight>
              </a:rPr>
              <a:t>Post.</a:t>
            </a:r>
          </a:p>
          <a:p>
            <a:pPr marL="201168" lvl="1" indent="0">
              <a:spcAft>
                <a:spcPts val="500"/>
              </a:spcAft>
              <a:buNone/>
            </a:pPr>
            <a:endParaRPr lang="en-US" dirty="0">
              <a:solidFill>
                <a:srgbClr val="333030"/>
              </a:solidFill>
              <a:highlight>
                <a:srgbClr val="FFFFFF"/>
              </a:highlight>
              <a:latin typeface="niveau-grotesk"/>
            </a:endParaRPr>
          </a:p>
          <a:p>
            <a:pPr marL="201168" lvl="1" indent="0">
              <a:spcAft>
                <a:spcPts val="500"/>
              </a:spcAft>
              <a:buNone/>
            </a:pPr>
            <a:r>
              <a:rPr lang="en-US" sz="1900" b="1" dirty="0">
                <a:solidFill>
                  <a:srgbClr val="333030"/>
                </a:solidFill>
                <a:highlight>
                  <a:srgbClr val="FFFFFF"/>
                </a:highlight>
              </a:rPr>
              <a:t>For posting a new photo, </a:t>
            </a:r>
            <a:r>
              <a:rPr lang="en-US" sz="1900" dirty="0">
                <a:solidFill>
                  <a:srgbClr val="333030"/>
                </a:solidFill>
                <a:highlight>
                  <a:srgbClr val="FFFFFF"/>
                </a:highlight>
              </a:rPr>
              <a:t>these are the steps to</a:t>
            </a:r>
            <a:r>
              <a:rPr lang="en-US" sz="1900" b="0" i="0" dirty="0">
                <a:solidFill>
                  <a:srgbClr val="333030"/>
                </a:solidFill>
                <a:effectLst/>
                <a:highlight>
                  <a:srgbClr val="FFFFFF"/>
                </a:highlight>
              </a:rPr>
              <a:t> tag people or a business</a:t>
            </a:r>
            <a:r>
              <a:rPr lang="en-US" sz="1900" dirty="0">
                <a:solidFill>
                  <a:srgbClr val="333030"/>
                </a:solidFill>
                <a:highlight>
                  <a:srgbClr val="FFFFFF"/>
                </a:highlight>
              </a:rPr>
              <a:t>:</a:t>
            </a:r>
          </a:p>
          <a:p>
            <a:pPr marL="544068" lvl="1" indent="-342900">
              <a:spcAft>
                <a:spcPts val="500"/>
              </a:spcAft>
              <a:buAutoNum type="arabicPeriod"/>
            </a:pPr>
            <a:r>
              <a:rPr lang="en-US" sz="1900" b="0" i="0" dirty="0">
                <a:solidFill>
                  <a:srgbClr val="404040"/>
                </a:solidFill>
                <a:effectLst/>
                <a:highlight>
                  <a:srgbClr val="FFFFFF"/>
                </a:highlight>
              </a:rPr>
              <a:t>Tap the “Tag People” button as you’re uploading a photo.</a:t>
            </a:r>
          </a:p>
          <a:p>
            <a:pPr marL="544068" lvl="1" indent="-342900">
              <a:spcAft>
                <a:spcPts val="500"/>
              </a:spcAft>
              <a:buAutoNum type="arabicPeriod"/>
            </a:pPr>
            <a:r>
              <a:rPr lang="en-US" sz="1900" b="0" i="0" dirty="0">
                <a:solidFill>
                  <a:srgbClr val="404040"/>
                </a:solidFill>
                <a:effectLst/>
                <a:highlight>
                  <a:srgbClr val="FFFFFF"/>
                </a:highlight>
              </a:rPr>
              <a:t>Tap on the person or object in the photo you want to tag.</a:t>
            </a:r>
          </a:p>
          <a:p>
            <a:pPr marL="544068" lvl="1" indent="-342900">
              <a:spcAft>
                <a:spcPts val="500"/>
              </a:spcAft>
              <a:buAutoNum type="arabicPeriod"/>
            </a:pPr>
            <a:r>
              <a:rPr lang="en-US" sz="1900" b="0" i="0" dirty="0">
                <a:solidFill>
                  <a:srgbClr val="404040"/>
                </a:solidFill>
                <a:effectLst/>
                <a:highlight>
                  <a:srgbClr val="FFFFFF"/>
                </a:highlight>
              </a:rPr>
              <a:t>Type in the username and it should appear from a drop-down menu. Click it.</a:t>
            </a:r>
          </a:p>
          <a:p>
            <a:pPr marL="544068" lvl="1" indent="-342900">
              <a:spcAft>
                <a:spcPts val="500"/>
              </a:spcAft>
              <a:buAutoNum type="arabicPeriod"/>
            </a:pPr>
            <a:r>
              <a:rPr lang="en-US" sz="1900" b="0" i="0" dirty="0">
                <a:solidFill>
                  <a:srgbClr val="404040"/>
                </a:solidFill>
                <a:effectLst/>
                <a:highlight>
                  <a:srgbClr val="FFFFFF"/>
                </a:highlight>
              </a:rPr>
              <a:t>Tap “Done,” </a:t>
            </a:r>
            <a:r>
              <a:rPr lang="en-US" sz="1900" dirty="0">
                <a:solidFill>
                  <a:srgbClr val="404040"/>
                </a:solidFill>
                <a:highlight>
                  <a:srgbClr val="FFFFFF"/>
                </a:highlight>
              </a:rPr>
              <a:t>“Share,” or </a:t>
            </a:r>
            <a:r>
              <a:rPr lang="en-US" sz="1900" b="0" i="0" dirty="0">
                <a:solidFill>
                  <a:srgbClr val="404040"/>
                </a:solidFill>
                <a:effectLst/>
                <a:highlight>
                  <a:srgbClr val="FFFFFF"/>
                </a:highlight>
              </a:rPr>
              <a:t>the checkmark (depending on the device you’re using).</a:t>
            </a:r>
          </a:p>
          <a:p>
            <a:pPr marL="201168" lvl="1" indent="0">
              <a:spcAft>
                <a:spcPts val="500"/>
              </a:spcAft>
              <a:buNone/>
            </a:pPr>
            <a:endParaRPr lang="en-US" b="1" i="0" dirty="0">
              <a:solidFill>
                <a:srgbClr val="333030"/>
              </a:solidFill>
              <a:effectLst/>
            </a:endParaRPr>
          </a:p>
          <a:p>
            <a:pPr marL="201168" lvl="1" indent="0">
              <a:spcAft>
                <a:spcPts val="500"/>
              </a:spcAft>
              <a:buNone/>
            </a:pPr>
            <a:r>
              <a:rPr lang="en-US" b="1" i="0" dirty="0">
                <a:solidFill>
                  <a:srgbClr val="333030"/>
                </a:solidFill>
                <a:effectLst/>
              </a:rPr>
              <a:t>How to tag someone in </a:t>
            </a:r>
            <a:r>
              <a:rPr lang="en-US" b="1" dirty="0">
                <a:solidFill>
                  <a:srgbClr val="333030"/>
                </a:solidFill>
              </a:rPr>
              <a:t>a post</a:t>
            </a:r>
            <a:r>
              <a:rPr lang="en-US" b="1" i="0" dirty="0">
                <a:solidFill>
                  <a:srgbClr val="333030"/>
                </a:solidFill>
                <a:effectLst/>
              </a:rPr>
              <a:t>: </a:t>
            </a:r>
            <a:r>
              <a:rPr lang="en-US" i="0" dirty="0">
                <a:solidFill>
                  <a:srgbClr val="333333"/>
                </a:solidFill>
                <a:effectLst/>
                <a:hlinkClick r:id="rId4"/>
              </a:rPr>
              <a:t>https://www.youtube.com/watch?v=t8yHpSycwJA</a:t>
            </a:r>
            <a:endParaRPr lang="en-US" i="0" dirty="0">
              <a:solidFill>
                <a:srgbClr val="333333"/>
              </a:solidFill>
              <a:effectLst/>
            </a:endParaRPr>
          </a:p>
          <a:p>
            <a:pPr marL="201168" lvl="1" indent="0">
              <a:spcAft>
                <a:spcPts val="500"/>
              </a:spcAft>
              <a:buNone/>
            </a:pPr>
            <a:endParaRPr lang="en-US" dirty="0">
              <a:solidFill>
                <a:srgbClr val="333333"/>
              </a:solidFill>
              <a:latin typeface="Rubik"/>
            </a:endParaRPr>
          </a:p>
          <a:p>
            <a:pPr marL="201168" lvl="1" indent="0">
              <a:spcAft>
                <a:spcPts val="500"/>
              </a:spcAft>
              <a:buNone/>
            </a:pPr>
            <a:r>
              <a:rPr lang="en-US" b="1" i="0" dirty="0">
                <a:solidFill>
                  <a:srgbClr val="333333"/>
                </a:solidFill>
                <a:effectLst/>
              </a:rPr>
              <a:t>How to tag someone in an Instagram story: </a:t>
            </a:r>
            <a:r>
              <a:rPr lang="en-US" i="0" dirty="0">
                <a:solidFill>
                  <a:srgbClr val="333333"/>
                </a:solidFill>
                <a:effectLst/>
                <a:hlinkClick r:id="rId5"/>
              </a:rPr>
              <a:t>https://www.youtube.com/watch?v=B8D-cogk64w</a:t>
            </a:r>
            <a:endParaRPr lang="en-US" i="0" dirty="0">
              <a:solidFill>
                <a:srgbClr val="333333"/>
              </a:solidFill>
              <a:effectLst/>
            </a:endParaRPr>
          </a:p>
          <a:p>
            <a:pPr lvl="1">
              <a:spcAft>
                <a:spcPts val="500"/>
              </a:spcAft>
            </a:pPr>
            <a:endParaRPr lang="en-US" b="1" i="0" dirty="0">
              <a:solidFill>
                <a:srgbClr val="333333"/>
              </a:solidFill>
              <a:effectLst/>
              <a:latin typeface="Rubik"/>
            </a:endParaRPr>
          </a:p>
          <a:p>
            <a:pPr marL="201168" lvl="1" indent="0">
              <a:spcAft>
                <a:spcPts val="500"/>
              </a:spcAft>
              <a:buNone/>
            </a:pPr>
            <a:endParaRPr lang="en-US" dirty="0">
              <a:highlight>
                <a:srgbClr val="FFFF00"/>
              </a:highlight>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6"/>
          <a:stretch>
            <a:fillRect/>
          </a:stretch>
        </p:blipFill>
        <p:spPr>
          <a:xfrm>
            <a:off x="11094720" y="126156"/>
            <a:ext cx="885825" cy="885825"/>
          </a:xfrm>
          <a:prstGeom prst="rect">
            <a:avLst/>
          </a:prstGeom>
        </p:spPr>
      </p:pic>
      <p:pic>
        <p:nvPicPr>
          <p:cNvPr id="11" name="Audio 10">
            <a:hlinkClick r:id="" action="ppaction://media"/>
            <a:extLst>
              <a:ext uri="{FF2B5EF4-FFF2-40B4-BE49-F238E27FC236}">
                <a16:creationId xmlns:a16="http://schemas.microsoft.com/office/drawing/2014/main" id="{002F7BB9-8B65-4B5B-86BB-038C6F26DB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5732669"/>
      </p:ext>
    </p:extLst>
  </p:cSld>
  <p:clrMapOvr>
    <a:masterClrMapping/>
  </p:clrMapOvr>
  <mc:AlternateContent xmlns:mc="http://schemas.openxmlformats.org/markup-compatibility/2006" xmlns:p14="http://schemas.microsoft.com/office/powerpoint/2010/main">
    <mc:Choice Requires="p14">
      <p:transition spd="slow" p14:dur="2000" advTm="51651"/>
    </mc:Choice>
    <mc:Fallback xmlns="">
      <p:transition spd="slow" advTm="51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How to Tag on LinkedIn</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normAutofit/>
          </a:bodyPr>
          <a:lstStyle/>
          <a:p>
            <a:pPr marL="201168" lvl="1" indent="0">
              <a:spcAft>
                <a:spcPts val="500"/>
              </a:spcAft>
              <a:buNone/>
            </a:pPr>
            <a:r>
              <a:rPr lang="en-US" b="0" dirty="0">
                <a:solidFill>
                  <a:srgbClr val="333333"/>
                </a:solidFill>
                <a:effectLst/>
              </a:rPr>
              <a:t>Whether you’re creating a post or replying via a comment, these are the steps to tag a profile or page:</a:t>
            </a:r>
          </a:p>
          <a:p>
            <a:pPr marL="544068" lvl="1" indent="-342900">
              <a:spcAft>
                <a:spcPts val="500"/>
              </a:spcAft>
              <a:buFont typeface="+mj-lt"/>
              <a:buAutoNum type="arabicPeriod"/>
            </a:pPr>
            <a:r>
              <a:rPr lang="en-US" sz="1800" dirty="0">
                <a:solidFill>
                  <a:srgbClr val="333333"/>
                </a:solidFill>
              </a:rPr>
              <a:t>Type your message as usual until you get to the point you want to tag someone’s page or profile.</a:t>
            </a:r>
            <a:endParaRPr lang="en-US" sz="1800" b="1" dirty="0">
              <a:solidFill>
                <a:srgbClr val="333333"/>
              </a:solidFill>
              <a:effectLst/>
            </a:endParaRPr>
          </a:p>
          <a:p>
            <a:pPr marL="544068" lvl="1" indent="-342900">
              <a:spcAft>
                <a:spcPts val="500"/>
              </a:spcAft>
              <a:buFont typeface="+mj-lt"/>
              <a:buAutoNum type="arabicPeriod"/>
            </a:pPr>
            <a:r>
              <a:rPr lang="en-US" sz="1800" b="0" dirty="0">
                <a:solidFill>
                  <a:srgbClr val="333333"/>
                </a:solidFill>
                <a:effectLst/>
              </a:rPr>
              <a:t>Type “@” and then, with no spaces after the symbol, type the name of the page or profile you want to tag.</a:t>
            </a:r>
          </a:p>
          <a:p>
            <a:pPr marL="544068" lvl="1" indent="-342900">
              <a:spcAft>
                <a:spcPts val="500"/>
              </a:spcAft>
              <a:buFont typeface="+mj-lt"/>
              <a:buAutoNum type="arabicPeriod"/>
            </a:pPr>
            <a:r>
              <a:rPr lang="en-US" sz="1800" b="0" dirty="0">
                <a:solidFill>
                  <a:srgbClr val="333333"/>
                </a:solidFill>
                <a:effectLst/>
              </a:rPr>
              <a:t>Choose your desired page or profile when a drop-down of options appears as you type.</a:t>
            </a:r>
            <a:endParaRPr lang="en-US" sz="1800" b="1" dirty="0">
              <a:solidFill>
                <a:srgbClr val="333333"/>
              </a:solidFill>
              <a:effectLst/>
            </a:endParaRPr>
          </a:p>
          <a:p>
            <a:pPr marL="544068" lvl="1" indent="-342900">
              <a:spcAft>
                <a:spcPts val="500"/>
              </a:spcAft>
              <a:buFont typeface="+mj-lt"/>
              <a:buAutoNum type="arabicPeriod"/>
            </a:pPr>
            <a:r>
              <a:rPr lang="en-US" sz="1800" b="0" dirty="0">
                <a:solidFill>
                  <a:srgbClr val="333333"/>
                </a:solidFill>
                <a:effectLst/>
              </a:rPr>
              <a:t>Finish typing your message, if applicable.</a:t>
            </a:r>
          </a:p>
          <a:p>
            <a:pPr marL="544068" lvl="1" indent="-342900">
              <a:spcAft>
                <a:spcPts val="500"/>
              </a:spcAft>
              <a:buFont typeface="+mj-lt"/>
              <a:buAutoNum type="arabicPeriod"/>
            </a:pPr>
            <a:r>
              <a:rPr lang="en-US" sz="1800" b="0" dirty="0">
                <a:solidFill>
                  <a:srgbClr val="333333"/>
                </a:solidFill>
                <a:effectLst/>
              </a:rPr>
              <a:t>Post.</a:t>
            </a:r>
          </a:p>
          <a:p>
            <a:pPr marL="201168" lvl="1" indent="0">
              <a:spcAft>
                <a:spcPts val="500"/>
              </a:spcAft>
              <a:buNone/>
            </a:pPr>
            <a:endParaRPr lang="en-US" b="1" i="0" dirty="0">
              <a:solidFill>
                <a:srgbClr val="333030"/>
              </a:solidFill>
              <a:effectLst/>
            </a:endParaRPr>
          </a:p>
          <a:p>
            <a:pPr marL="201168" lvl="1" indent="0">
              <a:spcAft>
                <a:spcPts val="500"/>
              </a:spcAft>
              <a:buNone/>
            </a:pPr>
            <a:r>
              <a:rPr lang="en-US" b="1" i="0" dirty="0">
                <a:solidFill>
                  <a:schemeClr val="tx1">
                    <a:lumMod val="95000"/>
                    <a:lumOff val="5000"/>
                  </a:schemeClr>
                </a:solidFill>
                <a:effectLst/>
              </a:rPr>
              <a:t>How to tag people and companies in a post: </a:t>
            </a:r>
          </a:p>
          <a:p>
            <a:pPr marL="201168" lvl="1" indent="0">
              <a:spcAft>
                <a:spcPts val="500"/>
              </a:spcAft>
              <a:buNone/>
            </a:pPr>
            <a:r>
              <a:rPr lang="en-US" i="0" dirty="0">
                <a:solidFill>
                  <a:srgbClr val="333333"/>
                </a:solidFill>
                <a:effectLst/>
                <a:hlinkClick r:id="rId4"/>
              </a:rPr>
              <a:t>https://www.youtube.com/watch?v=3egBhidZwmc</a:t>
            </a:r>
            <a:r>
              <a:rPr lang="en-US" i="0" dirty="0">
                <a:solidFill>
                  <a:srgbClr val="333333"/>
                </a:solidFill>
                <a:effectLst/>
              </a:rPr>
              <a:t> </a:t>
            </a:r>
          </a:p>
          <a:p>
            <a:pPr marL="201168" lvl="1" indent="0">
              <a:spcAft>
                <a:spcPts val="500"/>
              </a:spcAft>
              <a:buNone/>
            </a:pPr>
            <a:endParaRPr lang="en-US" dirty="0">
              <a:highlight>
                <a:srgbClr val="FFFF00"/>
              </a:highlight>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11" name="Audio 10">
            <a:hlinkClick r:id="" action="ppaction://media"/>
            <a:extLst>
              <a:ext uri="{FF2B5EF4-FFF2-40B4-BE49-F238E27FC236}">
                <a16:creationId xmlns:a16="http://schemas.microsoft.com/office/drawing/2014/main" id="{74CE8EC4-C734-432B-99C4-3BF4AADE3F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8881807"/>
      </p:ext>
    </p:extLst>
  </p:cSld>
  <p:clrMapOvr>
    <a:masterClrMapping/>
  </p:clrMapOvr>
  <mc:AlternateContent xmlns:mc="http://schemas.openxmlformats.org/markup-compatibility/2006" xmlns:p14="http://schemas.microsoft.com/office/powerpoint/2010/main">
    <mc:Choice Requires="p14">
      <p:transition spd="slow" p14:dur="2000" advTm="29406"/>
    </mc:Choice>
    <mc:Fallback xmlns="">
      <p:transition spd="slow" advTm="2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How to Tag on TikTok</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normAutofit fontScale="92500"/>
          </a:bodyPr>
          <a:lstStyle/>
          <a:p>
            <a:pPr marL="201168" lvl="1" indent="0">
              <a:spcAft>
                <a:spcPts val="500"/>
              </a:spcAft>
              <a:buNone/>
            </a:pPr>
            <a:r>
              <a:rPr lang="en-US" b="0" dirty="0">
                <a:solidFill>
                  <a:srgbClr val="333333"/>
                </a:solidFill>
                <a:effectLst/>
              </a:rPr>
              <a:t>Whether you’re creating a post or replying via a comment, these are the steps to tag a profile or page:</a:t>
            </a:r>
          </a:p>
          <a:p>
            <a:pPr marL="544068" lvl="1" indent="-342900">
              <a:spcAft>
                <a:spcPts val="500"/>
              </a:spcAft>
              <a:buFont typeface="+mj-lt"/>
              <a:buAutoNum type="arabicPeriod"/>
            </a:pPr>
            <a:r>
              <a:rPr lang="en-US" sz="1800" dirty="0">
                <a:solidFill>
                  <a:srgbClr val="333333"/>
                </a:solidFill>
              </a:rPr>
              <a:t>Type your message as usual until you get to the point you want to tag someone’s page or profile.</a:t>
            </a:r>
            <a:endParaRPr lang="en-US" sz="1800" b="1" dirty="0">
              <a:solidFill>
                <a:srgbClr val="333333"/>
              </a:solidFill>
              <a:effectLst/>
            </a:endParaRPr>
          </a:p>
          <a:p>
            <a:pPr marL="544068" lvl="1" indent="-342900">
              <a:spcAft>
                <a:spcPts val="500"/>
              </a:spcAft>
              <a:buFont typeface="+mj-lt"/>
              <a:buAutoNum type="arabicPeriod"/>
            </a:pPr>
            <a:r>
              <a:rPr lang="en-US" sz="1800" b="0" dirty="0">
                <a:solidFill>
                  <a:srgbClr val="333333"/>
                </a:solidFill>
                <a:effectLst/>
              </a:rPr>
              <a:t>Type “@” and then, with no spaces after the symbol, type the name of the page or profile you want to tag.</a:t>
            </a:r>
          </a:p>
          <a:p>
            <a:pPr marL="544068" lvl="1" indent="-342900">
              <a:spcAft>
                <a:spcPts val="500"/>
              </a:spcAft>
              <a:buFont typeface="+mj-lt"/>
              <a:buAutoNum type="arabicPeriod"/>
            </a:pPr>
            <a:r>
              <a:rPr lang="en-US" sz="1800" b="0" dirty="0">
                <a:solidFill>
                  <a:srgbClr val="333333"/>
                </a:solidFill>
                <a:effectLst/>
              </a:rPr>
              <a:t>Choose your desired page or profile when a drop-down of options appears as you type.</a:t>
            </a:r>
            <a:endParaRPr lang="en-US" sz="1800" b="1" dirty="0">
              <a:solidFill>
                <a:srgbClr val="333333"/>
              </a:solidFill>
              <a:effectLst/>
            </a:endParaRPr>
          </a:p>
          <a:p>
            <a:pPr marL="544068" lvl="1" indent="-342900">
              <a:spcAft>
                <a:spcPts val="500"/>
              </a:spcAft>
              <a:buFont typeface="+mj-lt"/>
              <a:buAutoNum type="arabicPeriod"/>
            </a:pPr>
            <a:r>
              <a:rPr lang="en-US" sz="1800" b="0" dirty="0">
                <a:solidFill>
                  <a:srgbClr val="333333"/>
                </a:solidFill>
                <a:effectLst/>
              </a:rPr>
              <a:t>Finish typing your message, if applicable.</a:t>
            </a:r>
          </a:p>
          <a:p>
            <a:pPr marL="544068" lvl="1" indent="-342900">
              <a:spcAft>
                <a:spcPts val="500"/>
              </a:spcAft>
              <a:buFont typeface="+mj-lt"/>
              <a:buAutoNum type="arabicPeriod"/>
            </a:pPr>
            <a:r>
              <a:rPr lang="en-US" sz="1800" b="0" dirty="0">
                <a:solidFill>
                  <a:srgbClr val="333333"/>
                </a:solidFill>
                <a:effectLst/>
              </a:rPr>
              <a:t>Post.</a:t>
            </a:r>
            <a:endParaRPr lang="en-US" i="0" dirty="0">
              <a:solidFill>
                <a:srgbClr val="333333"/>
              </a:solidFill>
              <a:effectLst/>
              <a:hlinkClick r:id="rId4"/>
            </a:endParaRPr>
          </a:p>
          <a:p>
            <a:pPr marL="201168" lvl="1" indent="0">
              <a:spcAft>
                <a:spcPts val="500"/>
              </a:spcAft>
              <a:buNone/>
            </a:pPr>
            <a:endParaRPr lang="en-US" b="1" i="0" dirty="0">
              <a:effectLst/>
            </a:endParaRPr>
          </a:p>
          <a:p>
            <a:pPr marL="201168" lvl="1" indent="0">
              <a:spcAft>
                <a:spcPts val="500"/>
              </a:spcAft>
              <a:buNone/>
            </a:pPr>
            <a:r>
              <a:rPr lang="en-US" b="1" i="0" dirty="0">
                <a:effectLst/>
              </a:rPr>
              <a:t>How to tag someone in a post using an iPhone or Android: </a:t>
            </a:r>
            <a:r>
              <a:rPr lang="en-US" i="0" dirty="0">
                <a:solidFill>
                  <a:srgbClr val="333333"/>
                </a:solidFill>
                <a:effectLst/>
                <a:hlinkClick r:id="rId4"/>
              </a:rPr>
              <a:t>https://www.youtube.com/watch?v=14rsnaUbEBU</a:t>
            </a:r>
            <a:endParaRPr lang="en-US" i="0" dirty="0">
              <a:solidFill>
                <a:srgbClr val="333333"/>
              </a:solidFill>
              <a:effectLst/>
            </a:endParaRPr>
          </a:p>
          <a:p>
            <a:pPr marL="201168" lvl="1" indent="0">
              <a:spcAft>
                <a:spcPts val="500"/>
              </a:spcAft>
              <a:buNone/>
            </a:pPr>
            <a:endParaRPr lang="en-US" b="1" i="0" dirty="0">
              <a:solidFill>
                <a:srgbClr val="333333"/>
              </a:solidFill>
              <a:effectLst/>
            </a:endParaRPr>
          </a:p>
          <a:p>
            <a:pPr marL="201168" lvl="1" indent="0">
              <a:spcAft>
                <a:spcPts val="500"/>
              </a:spcAft>
              <a:buNone/>
            </a:pPr>
            <a:r>
              <a:rPr lang="en-US" b="1" i="0" dirty="0">
                <a:solidFill>
                  <a:srgbClr val="333333"/>
                </a:solidFill>
                <a:effectLst/>
              </a:rPr>
              <a:t>How to tag someone in a post</a:t>
            </a:r>
            <a:r>
              <a:rPr lang="en-US" i="0" dirty="0">
                <a:solidFill>
                  <a:srgbClr val="333333"/>
                </a:solidFill>
                <a:effectLst/>
              </a:rPr>
              <a:t>: </a:t>
            </a:r>
            <a:r>
              <a:rPr lang="en-US" dirty="0">
                <a:solidFill>
                  <a:srgbClr val="333333"/>
                </a:solidFill>
                <a:hlinkClick r:id="rId5"/>
              </a:rPr>
              <a:t>https://www.youtube.com/watch?v=74106SYJsiY</a:t>
            </a:r>
            <a:r>
              <a:rPr lang="en-US" dirty="0">
                <a:solidFill>
                  <a:srgbClr val="333333"/>
                </a:solidFill>
              </a:rPr>
              <a:t> </a:t>
            </a:r>
            <a:endParaRPr lang="en-US" i="0" dirty="0">
              <a:solidFill>
                <a:srgbClr val="333333"/>
              </a:solidFill>
              <a:effectLst/>
            </a:endParaRPr>
          </a:p>
          <a:p>
            <a:pPr lvl="1">
              <a:spcAft>
                <a:spcPts val="500"/>
              </a:spcAft>
            </a:pPr>
            <a:endParaRPr lang="en-US" i="0" dirty="0">
              <a:solidFill>
                <a:srgbClr val="333333"/>
              </a:solidFill>
              <a:effectLst/>
              <a:latin typeface="Rubik"/>
            </a:endParaRPr>
          </a:p>
          <a:p>
            <a:pPr marL="201168" lvl="1" indent="0">
              <a:spcAft>
                <a:spcPts val="500"/>
              </a:spcAft>
              <a:buNone/>
            </a:pPr>
            <a:endParaRPr lang="en-US" dirty="0">
              <a:highlight>
                <a:srgbClr val="FFFF00"/>
              </a:highlight>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6"/>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BE189919-6CC3-4C12-BF22-711472F895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0338262"/>
      </p:ext>
    </p:extLst>
  </p:cSld>
  <p:clrMapOvr>
    <a:masterClrMapping/>
  </p:clrMapOvr>
  <mc:AlternateContent xmlns:mc="http://schemas.openxmlformats.org/markup-compatibility/2006" xmlns:p14="http://schemas.microsoft.com/office/powerpoint/2010/main">
    <mc:Choice Requires="p14">
      <p:transition spd="slow" p14:dur="2000" advTm="6722"/>
    </mc:Choice>
    <mc:Fallback xmlns="">
      <p:transition spd="slow" advTm="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62C7-AA44-4B89-A6E6-6947DD610E38}"/>
              </a:ext>
            </a:extLst>
          </p:cNvPr>
          <p:cNvSpPr>
            <a:spLocks noGrp="1"/>
          </p:cNvSpPr>
          <p:nvPr>
            <p:ph type="ctrTitle"/>
          </p:nvPr>
        </p:nvSpPr>
        <p:spPr/>
        <p:txBody>
          <a:bodyPr/>
          <a:lstStyle/>
          <a:p>
            <a:r>
              <a:rPr lang="en-US" dirty="0">
                <a:solidFill>
                  <a:schemeClr val="tx1"/>
                </a:solidFill>
              </a:rPr>
              <a:t>Creating an Account</a:t>
            </a:r>
          </a:p>
        </p:txBody>
      </p:sp>
      <p:pic>
        <p:nvPicPr>
          <p:cNvPr id="3" name="Picture 2" descr="Logo, company name&#10;&#10;Description automatically generated">
            <a:extLst>
              <a:ext uri="{FF2B5EF4-FFF2-40B4-BE49-F238E27FC236}">
                <a16:creationId xmlns:a16="http://schemas.microsoft.com/office/drawing/2014/main" id="{85A35957-27AF-4DE9-B2C1-0F50F7CDA5A0}"/>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D5ADA6D1-D7F0-4FEB-96F7-7DD06856E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3106070"/>
      </p:ext>
    </p:extLst>
  </p:cSld>
  <p:clrMapOvr>
    <a:masterClrMapping/>
  </p:clrMapOvr>
  <mc:AlternateContent xmlns:mc="http://schemas.openxmlformats.org/markup-compatibility/2006" xmlns:p14="http://schemas.microsoft.com/office/powerpoint/2010/main">
    <mc:Choice Requires="p14">
      <p:transition spd="slow" p14:dur="2000" advTm="5933"/>
    </mc:Choice>
    <mc:Fallback xmlns="">
      <p:transition spd="slow" advTm="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How to Tag on Twitter</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lstStyle/>
          <a:p>
            <a:pPr marL="201168" lvl="1" indent="0">
              <a:spcAft>
                <a:spcPts val="500"/>
              </a:spcAft>
              <a:buNone/>
            </a:pPr>
            <a:r>
              <a:rPr lang="en-US" b="0" dirty="0">
                <a:solidFill>
                  <a:srgbClr val="333333"/>
                </a:solidFill>
                <a:effectLst/>
              </a:rPr>
              <a:t>Whether you’re creating a tweet, quote tweeting, or replying via a comment, these are the steps to tag a profile or page:</a:t>
            </a:r>
          </a:p>
          <a:p>
            <a:pPr marL="544068" lvl="1" indent="-342900">
              <a:spcAft>
                <a:spcPts val="500"/>
              </a:spcAft>
              <a:buFont typeface="+mj-lt"/>
              <a:buAutoNum type="arabicPeriod"/>
            </a:pPr>
            <a:r>
              <a:rPr lang="en-US" sz="1800" dirty="0">
                <a:solidFill>
                  <a:srgbClr val="333333"/>
                </a:solidFill>
              </a:rPr>
              <a:t>Type your message as usual until you get to the point you want to tag someone’s page or profile.</a:t>
            </a:r>
            <a:endParaRPr lang="en-US" sz="1800" b="1" dirty="0">
              <a:solidFill>
                <a:srgbClr val="333333"/>
              </a:solidFill>
              <a:effectLst/>
            </a:endParaRPr>
          </a:p>
          <a:p>
            <a:pPr marL="544068" lvl="1" indent="-342900">
              <a:spcAft>
                <a:spcPts val="500"/>
              </a:spcAft>
              <a:buFont typeface="+mj-lt"/>
              <a:buAutoNum type="arabicPeriod"/>
            </a:pPr>
            <a:r>
              <a:rPr lang="en-US" sz="1800" b="0" dirty="0">
                <a:solidFill>
                  <a:srgbClr val="333333"/>
                </a:solidFill>
                <a:effectLst/>
              </a:rPr>
              <a:t>Type “@” and then, with no spaces after the symbol, type the name of the page or profile you want to tag.</a:t>
            </a:r>
          </a:p>
          <a:p>
            <a:pPr marL="544068" lvl="1" indent="-342900">
              <a:spcAft>
                <a:spcPts val="500"/>
              </a:spcAft>
              <a:buFont typeface="+mj-lt"/>
              <a:buAutoNum type="arabicPeriod"/>
            </a:pPr>
            <a:r>
              <a:rPr lang="en-US" sz="1800" b="0" dirty="0">
                <a:solidFill>
                  <a:srgbClr val="333333"/>
                </a:solidFill>
                <a:effectLst/>
              </a:rPr>
              <a:t>Choose your desired page or profile when a drop-down of options appears as you type.</a:t>
            </a:r>
            <a:endParaRPr lang="en-US" sz="1800" b="1" dirty="0">
              <a:solidFill>
                <a:srgbClr val="333333"/>
              </a:solidFill>
              <a:effectLst/>
            </a:endParaRPr>
          </a:p>
          <a:p>
            <a:pPr marL="544068" lvl="1" indent="-342900">
              <a:spcAft>
                <a:spcPts val="500"/>
              </a:spcAft>
              <a:buFont typeface="+mj-lt"/>
              <a:buAutoNum type="arabicPeriod"/>
            </a:pPr>
            <a:r>
              <a:rPr lang="en-US" sz="1800" b="0" dirty="0">
                <a:solidFill>
                  <a:srgbClr val="333333"/>
                </a:solidFill>
                <a:effectLst/>
              </a:rPr>
              <a:t>Finish typing your message, if applicable.</a:t>
            </a:r>
          </a:p>
          <a:p>
            <a:pPr marL="544068" lvl="1" indent="-342900">
              <a:spcAft>
                <a:spcPts val="500"/>
              </a:spcAft>
              <a:buFont typeface="+mj-lt"/>
              <a:buAutoNum type="arabicPeriod"/>
            </a:pPr>
            <a:r>
              <a:rPr lang="en-US" sz="1800" b="0" dirty="0">
                <a:solidFill>
                  <a:srgbClr val="333333"/>
                </a:solidFill>
                <a:effectLst/>
              </a:rPr>
              <a:t>Post.</a:t>
            </a:r>
            <a:endParaRPr lang="en-US" i="0" dirty="0">
              <a:solidFill>
                <a:srgbClr val="333333"/>
              </a:solidFill>
              <a:effectLst/>
              <a:hlinkClick r:id="rId4"/>
            </a:endParaRPr>
          </a:p>
          <a:p>
            <a:pPr marL="201168" lvl="1" indent="0">
              <a:spcAft>
                <a:spcPts val="500"/>
              </a:spcAft>
              <a:buNone/>
            </a:pPr>
            <a:endParaRPr lang="en-US" b="1" i="0" dirty="0">
              <a:solidFill>
                <a:srgbClr val="333333"/>
              </a:solidFill>
              <a:effectLst/>
            </a:endParaRPr>
          </a:p>
          <a:p>
            <a:pPr marL="201168" lvl="1" indent="0">
              <a:spcAft>
                <a:spcPts val="500"/>
              </a:spcAft>
              <a:buNone/>
            </a:pPr>
            <a:endParaRPr lang="en-US" b="1" dirty="0">
              <a:solidFill>
                <a:srgbClr val="333333"/>
              </a:solidFill>
            </a:endParaRPr>
          </a:p>
          <a:p>
            <a:pPr marL="201168" lvl="1" indent="0">
              <a:spcAft>
                <a:spcPts val="500"/>
              </a:spcAft>
              <a:buNone/>
            </a:pPr>
            <a:r>
              <a:rPr lang="en-US" b="1" i="0" dirty="0">
                <a:solidFill>
                  <a:srgbClr val="333333"/>
                </a:solidFill>
                <a:effectLst/>
              </a:rPr>
              <a:t>How to tag someone on Twitter</a:t>
            </a:r>
            <a:r>
              <a:rPr lang="en-US" i="0" dirty="0">
                <a:solidFill>
                  <a:srgbClr val="333333"/>
                </a:solidFill>
                <a:effectLst/>
              </a:rPr>
              <a:t>: </a:t>
            </a:r>
            <a:r>
              <a:rPr lang="en-US" i="0" dirty="0">
                <a:solidFill>
                  <a:srgbClr val="333333"/>
                </a:solidFill>
                <a:effectLst/>
                <a:hlinkClick r:id="rId5"/>
              </a:rPr>
              <a:t>https://www.youtube.com/watch?v=Cd_dTqQoPbo</a:t>
            </a:r>
            <a:r>
              <a:rPr lang="en-US" i="0" dirty="0">
                <a:solidFill>
                  <a:srgbClr val="333333"/>
                </a:solidFill>
                <a:effectLst/>
              </a:rPr>
              <a:t> </a:t>
            </a:r>
            <a:endParaRPr lang="en-US" i="0" dirty="0">
              <a:solidFill>
                <a:srgbClr val="333333"/>
              </a:solidFill>
              <a:effectLst/>
              <a:latin typeface="Rubik"/>
            </a:endParaRPr>
          </a:p>
          <a:p>
            <a:pPr marL="201168" lvl="1" indent="0">
              <a:spcAft>
                <a:spcPts val="500"/>
              </a:spcAft>
              <a:buNone/>
            </a:pPr>
            <a:endParaRPr lang="en-US" dirty="0">
              <a:highlight>
                <a:srgbClr val="FFFF00"/>
              </a:highlight>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6"/>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319874CA-211E-466D-A67D-B95F8DE761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82375046"/>
      </p:ext>
    </p:extLst>
  </p:cSld>
  <p:clrMapOvr>
    <a:masterClrMapping/>
  </p:clrMapOvr>
  <mc:AlternateContent xmlns:mc="http://schemas.openxmlformats.org/markup-compatibility/2006" xmlns:p14="http://schemas.microsoft.com/office/powerpoint/2010/main">
    <mc:Choice Requires="p14">
      <p:transition spd="slow" p14:dur="2000" advTm="6001"/>
    </mc:Choice>
    <mc:Fallback xmlns="">
      <p:transition spd="slow" advTm="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62C7-AA44-4B89-A6E6-6947DD610E38}"/>
              </a:ext>
            </a:extLst>
          </p:cNvPr>
          <p:cNvSpPr>
            <a:spLocks noGrp="1"/>
          </p:cNvSpPr>
          <p:nvPr>
            <p:ph type="ctrTitle"/>
          </p:nvPr>
        </p:nvSpPr>
        <p:spPr/>
        <p:txBody>
          <a:bodyPr/>
          <a:lstStyle/>
          <a:p>
            <a:r>
              <a:rPr lang="en-US" dirty="0">
                <a:solidFill>
                  <a:schemeClr val="tx1"/>
                </a:solidFill>
              </a:rPr>
              <a:t>Hashtags </a:t>
            </a:r>
          </a:p>
        </p:txBody>
      </p:sp>
      <p:pic>
        <p:nvPicPr>
          <p:cNvPr id="3" name="Picture 2" descr="Logo, company name&#10;&#10;Description automatically generated">
            <a:extLst>
              <a:ext uri="{FF2B5EF4-FFF2-40B4-BE49-F238E27FC236}">
                <a16:creationId xmlns:a16="http://schemas.microsoft.com/office/drawing/2014/main" id="{74A7EEE9-6879-433A-B1E0-714337E0563C}"/>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5" name="Audio 4">
            <a:hlinkClick r:id="" action="ppaction://media"/>
            <a:extLst>
              <a:ext uri="{FF2B5EF4-FFF2-40B4-BE49-F238E27FC236}">
                <a16:creationId xmlns:a16="http://schemas.microsoft.com/office/drawing/2014/main" id="{F8FF64A3-49F8-4C80-AA2E-E9F9EDF2B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22574071"/>
      </p:ext>
    </p:extLst>
  </p:cSld>
  <p:clrMapOvr>
    <a:masterClrMapping/>
  </p:clrMapOvr>
  <mc:AlternateContent xmlns:mc="http://schemas.openxmlformats.org/markup-compatibility/2006" xmlns:p14="http://schemas.microsoft.com/office/powerpoint/2010/main">
    <mc:Choice Requires="p14">
      <p:transition spd="slow" p14:dur="2000" advTm="4869"/>
    </mc:Choice>
    <mc:Fallback xmlns="">
      <p:transition spd="slow" advTm="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EA72E-8D1A-4B38-BCF4-A1D74BD3151F}"/>
              </a:ext>
            </a:extLst>
          </p:cNvPr>
          <p:cNvSpPr>
            <a:spLocks noGrp="1"/>
          </p:cNvSpPr>
          <p:nvPr>
            <p:ph type="title"/>
          </p:nvPr>
        </p:nvSpPr>
        <p:spPr/>
        <p:txBody>
          <a:bodyPr/>
          <a:lstStyle/>
          <a:p>
            <a:r>
              <a:rPr lang="en-US" dirty="0">
                <a:solidFill>
                  <a:schemeClr val="tx1"/>
                </a:solidFill>
              </a:rPr>
              <a:t>What Is a Hashtag? </a:t>
            </a:r>
          </a:p>
        </p:txBody>
      </p:sp>
      <p:sp>
        <p:nvSpPr>
          <p:cNvPr id="3" name="Content Placeholder 2">
            <a:extLst>
              <a:ext uri="{FF2B5EF4-FFF2-40B4-BE49-F238E27FC236}">
                <a16:creationId xmlns:a16="http://schemas.microsoft.com/office/drawing/2014/main" id="{DF70A47A-9680-4562-8C96-C2171AF099A3}"/>
              </a:ext>
            </a:extLst>
          </p:cNvPr>
          <p:cNvSpPr>
            <a:spLocks noGrp="1"/>
          </p:cNvSpPr>
          <p:nvPr>
            <p:ph idx="1"/>
          </p:nvPr>
        </p:nvSpPr>
        <p:spPr/>
        <p:txBody>
          <a:bodyPr/>
          <a:lstStyle/>
          <a:p>
            <a:pPr>
              <a:spcAft>
                <a:spcPts val="500"/>
              </a:spcAft>
            </a:pPr>
            <a:r>
              <a:rPr lang="en-US" dirty="0"/>
              <a:t>A hashtag is a label used to make it easier to find posts or information with a theme or that contains specific content. </a:t>
            </a:r>
          </a:p>
          <a:p>
            <a:pPr>
              <a:spcAft>
                <a:spcPts val="500"/>
              </a:spcAft>
            </a:pPr>
            <a:r>
              <a:rPr lang="en-US" dirty="0"/>
              <a:t>Hashtags are made by combining the pound sign with a word or a series of words related to the content of the post.  </a:t>
            </a:r>
          </a:p>
          <a:p>
            <a:pPr>
              <a:spcAft>
                <a:spcPts val="500"/>
              </a:spcAft>
            </a:pPr>
            <a:r>
              <a:rPr lang="en-US" dirty="0"/>
              <a:t>When creating a hashtag, capitalize the first letter of each word to improve accessibility.</a:t>
            </a:r>
          </a:p>
          <a:p>
            <a:pPr>
              <a:spcAft>
                <a:spcPts val="500"/>
              </a:spcAft>
            </a:pPr>
            <a:r>
              <a:rPr lang="en-US" dirty="0"/>
              <a:t>Examples of hashtags include the following:</a:t>
            </a:r>
          </a:p>
          <a:p>
            <a:pPr lvl="1">
              <a:spcAft>
                <a:spcPts val="500"/>
              </a:spcAft>
            </a:pPr>
            <a:r>
              <a:rPr lang="en-US" dirty="0"/>
              <a:t>#MedicalAssistants #MedicalAssisting #CertifiedMedicalAssistant #MedicalNews #HealthCare #Medicine </a:t>
            </a:r>
          </a:p>
          <a:p>
            <a:pPr lvl="1">
              <a:spcAft>
                <a:spcPts val="500"/>
              </a:spcAft>
            </a:pPr>
            <a:endParaRPr lang="en-US" dirty="0">
              <a:highlight>
                <a:srgbClr val="FFFF00"/>
              </a:highlight>
            </a:endParaRPr>
          </a:p>
        </p:txBody>
      </p:sp>
      <p:pic>
        <p:nvPicPr>
          <p:cNvPr id="4" name="Picture 3" descr="Logo, company name&#10;&#10;Description automatically generated">
            <a:extLst>
              <a:ext uri="{FF2B5EF4-FFF2-40B4-BE49-F238E27FC236}">
                <a16:creationId xmlns:a16="http://schemas.microsoft.com/office/drawing/2014/main" id="{F6A348AF-D15E-4726-993A-FD32DC8389F7}"/>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F67089AC-C83F-4226-B2E4-8E197FCAF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60841182"/>
      </p:ext>
    </p:extLst>
  </p:cSld>
  <p:clrMapOvr>
    <a:masterClrMapping/>
  </p:clrMapOvr>
  <mc:AlternateContent xmlns:mc="http://schemas.openxmlformats.org/markup-compatibility/2006" xmlns:p14="http://schemas.microsoft.com/office/powerpoint/2010/main">
    <mc:Choice Requires="p14">
      <p:transition spd="slow" p14:dur="2000" advTm="36083"/>
    </mc:Choice>
    <mc:Fallback xmlns="">
      <p:transition spd="slow" advTm="3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45D6-2AAC-473E-8267-5C33AD2778C5}"/>
              </a:ext>
            </a:extLst>
          </p:cNvPr>
          <p:cNvSpPr>
            <a:spLocks noGrp="1"/>
          </p:cNvSpPr>
          <p:nvPr>
            <p:ph type="title"/>
          </p:nvPr>
        </p:nvSpPr>
        <p:spPr/>
        <p:txBody>
          <a:bodyPr/>
          <a:lstStyle/>
          <a:p>
            <a:r>
              <a:rPr lang="en-US" dirty="0">
                <a:solidFill>
                  <a:schemeClr val="tx1"/>
                </a:solidFill>
              </a:rPr>
              <a:t>The Importance of Hashtags </a:t>
            </a:r>
          </a:p>
        </p:txBody>
      </p:sp>
      <p:sp>
        <p:nvSpPr>
          <p:cNvPr id="3" name="Content Placeholder 2">
            <a:extLst>
              <a:ext uri="{FF2B5EF4-FFF2-40B4-BE49-F238E27FC236}">
                <a16:creationId xmlns:a16="http://schemas.microsoft.com/office/drawing/2014/main" id="{103318EF-3E11-4601-9C48-A94784B9AA00}"/>
              </a:ext>
            </a:extLst>
          </p:cNvPr>
          <p:cNvSpPr>
            <a:spLocks noGrp="1"/>
          </p:cNvSpPr>
          <p:nvPr>
            <p:ph idx="1"/>
          </p:nvPr>
        </p:nvSpPr>
        <p:spPr/>
        <p:txBody>
          <a:bodyPr/>
          <a:lstStyle/>
          <a:p>
            <a:pPr>
              <a:spcAft>
                <a:spcPts val="500"/>
              </a:spcAft>
            </a:pPr>
            <a:r>
              <a:rPr lang="en-US" dirty="0"/>
              <a:t>Searching a hashtag pulls results of each post using that hashtag.</a:t>
            </a:r>
          </a:p>
          <a:p>
            <a:pPr lvl="1">
              <a:spcAft>
                <a:spcPts val="500"/>
              </a:spcAft>
            </a:pPr>
            <a:r>
              <a:rPr lang="en-US" dirty="0"/>
              <a:t>For example, when someone looking for posts on medical assistants searches #MedicalAssistants, all posts who have that within their post caption will be featured, usually by either the most recently posted or most engagement.</a:t>
            </a:r>
          </a:p>
          <a:p>
            <a:pPr>
              <a:spcAft>
                <a:spcPts val="500"/>
              </a:spcAft>
            </a:pPr>
            <a:r>
              <a:rPr lang="en-US" dirty="0"/>
              <a:t>Hashtags make it easier for users to find relevant information.</a:t>
            </a:r>
          </a:p>
          <a:p>
            <a:pPr>
              <a:spcAft>
                <a:spcPts val="500"/>
              </a:spcAft>
            </a:pPr>
            <a:r>
              <a:rPr lang="en-US" dirty="0"/>
              <a:t>Hashtags are used on most social media platforms.</a:t>
            </a:r>
          </a:p>
          <a:p>
            <a:pPr>
              <a:spcAft>
                <a:spcPts val="500"/>
              </a:spcAft>
            </a:pPr>
            <a:endParaRPr lang="en-US" dirty="0"/>
          </a:p>
        </p:txBody>
      </p:sp>
      <p:pic>
        <p:nvPicPr>
          <p:cNvPr id="4" name="Picture 3" descr="Logo, company name&#10;&#10;Description automatically generated">
            <a:extLst>
              <a:ext uri="{FF2B5EF4-FFF2-40B4-BE49-F238E27FC236}">
                <a16:creationId xmlns:a16="http://schemas.microsoft.com/office/drawing/2014/main" id="{90A4FA71-DCC6-4AB2-8D3E-656C734BC27B}"/>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B75A95EE-93EA-4534-8675-41F1F32EAF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34866677"/>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spd="slow" advTm="3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0BCAB-2403-4A0D-A6B5-E994DF2528B1}"/>
              </a:ext>
            </a:extLst>
          </p:cNvPr>
          <p:cNvSpPr>
            <a:spLocks noGrp="1"/>
          </p:cNvSpPr>
          <p:nvPr>
            <p:ph type="title"/>
          </p:nvPr>
        </p:nvSpPr>
        <p:spPr/>
        <p:txBody>
          <a:bodyPr/>
          <a:lstStyle/>
          <a:p>
            <a:r>
              <a:rPr lang="en-US" dirty="0">
                <a:solidFill>
                  <a:schemeClr val="tx1"/>
                </a:solidFill>
              </a:rPr>
              <a:t>When to Use a Hashtag</a:t>
            </a:r>
          </a:p>
        </p:txBody>
      </p:sp>
      <p:sp>
        <p:nvSpPr>
          <p:cNvPr id="3" name="Content Placeholder 2">
            <a:extLst>
              <a:ext uri="{FF2B5EF4-FFF2-40B4-BE49-F238E27FC236}">
                <a16:creationId xmlns:a16="http://schemas.microsoft.com/office/drawing/2014/main" id="{6A063C7C-CB3A-4B7F-96EF-2F3BEF757938}"/>
              </a:ext>
            </a:extLst>
          </p:cNvPr>
          <p:cNvSpPr>
            <a:spLocks noGrp="1"/>
          </p:cNvSpPr>
          <p:nvPr>
            <p:ph idx="1"/>
          </p:nvPr>
        </p:nvSpPr>
        <p:spPr/>
        <p:txBody>
          <a:bodyPr/>
          <a:lstStyle/>
          <a:p>
            <a:pPr>
              <a:spcAft>
                <a:spcPts val="500"/>
              </a:spcAft>
            </a:pPr>
            <a:r>
              <a:rPr lang="en-US" dirty="0"/>
              <a:t>Use hashtags whenever you create and share a post on social media. </a:t>
            </a:r>
          </a:p>
          <a:p>
            <a:pPr>
              <a:spcAft>
                <a:spcPts val="500"/>
              </a:spcAft>
            </a:pPr>
            <a:r>
              <a:rPr lang="en-US" dirty="0"/>
              <a:t>Add hashtags that are relevant to the content of your post. </a:t>
            </a:r>
          </a:p>
          <a:p>
            <a:pPr lvl="1">
              <a:spcAft>
                <a:spcPts val="500"/>
              </a:spcAft>
            </a:pPr>
            <a:r>
              <a:rPr lang="en-US" dirty="0"/>
              <a:t>For example, if you create a post highlighting the benefits of being a medical assistant, here are some hashtags you can use: </a:t>
            </a:r>
          </a:p>
          <a:p>
            <a:pPr lvl="2">
              <a:spcAft>
                <a:spcPts val="500"/>
              </a:spcAft>
            </a:pPr>
            <a:r>
              <a:rPr lang="en-US" dirty="0"/>
              <a:t>#MedicalAssistant #MedicalAssisting #CertifiedMedicalAssistant #Medical #MedicalLife #WomenInMedicine </a:t>
            </a:r>
          </a:p>
          <a:p>
            <a:pPr>
              <a:spcAft>
                <a:spcPts val="500"/>
              </a:spcAft>
            </a:pPr>
            <a:r>
              <a:rPr lang="en-US" dirty="0"/>
              <a:t>You can also use hashtags to find similar posts to inspire your creativity when creating content. </a:t>
            </a:r>
          </a:p>
          <a:p>
            <a:pPr>
              <a:spcAft>
                <a:spcPts val="500"/>
              </a:spcAft>
            </a:pPr>
            <a:endParaRPr lang="en-US" dirty="0"/>
          </a:p>
        </p:txBody>
      </p:sp>
      <p:pic>
        <p:nvPicPr>
          <p:cNvPr id="4" name="Picture 3" descr="Logo, company name&#10;&#10;Description automatically generated">
            <a:extLst>
              <a:ext uri="{FF2B5EF4-FFF2-40B4-BE49-F238E27FC236}">
                <a16:creationId xmlns:a16="http://schemas.microsoft.com/office/drawing/2014/main" id="{0D70FAB3-BE84-4FA9-9CD2-93A777C09050}"/>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5" name="Audio 4">
            <a:hlinkClick r:id="" action="ppaction://media"/>
            <a:extLst>
              <a:ext uri="{FF2B5EF4-FFF2-40B4-BE49-F238E27FC236}">
                <a16:creationId xmlns:a16="http://schemas.microsoft.com/office/drawing/2014/main" id="{C6587B93-AFD0-49AE-9526-4A5D879208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6342237"/>
      </p:ext>
    </p:extLst>
  </p:cSld>
  <p:clrMapOvr>
    <a:masterClrMapping/>
  </p:clrMapOvr>
  <mc:AlternateContent xmlns:mc="http://schemas.openxmlformats.org/markup-compatibility/2006" xmlns:p14="http://schemas.microsoft.com/office/powerpoint/2010/main">
    <mc:Choice Requires="p14">
      <p:transition spd="slow" p14:dur="2000" advTm="31645"/>
    </mc:Choice>
    <mc:Fallback xmlns="">
      <p:transition spd="slow" advTm="3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F025-C4CB-42AA-96A3-313EE57D4788}"/>
              </a:ext>
            </a:extLst>
          </p:cNvPr>
          <p:cNvSpPr>
            <a:spLocks noGrp="1"/>
          </p:cNvSpPr>
          <p:nvPr>
            <p:ph type="ctrTitle"/>
          </p:nvPr>
        </p:nvSpPr>
        <p:spPr/>
        <p:txBody>
          <a:bodyPr/>
          <a:lstStyle/>
          <a:p>
            <a:r>
              <a:rPr lang="en-US" dirty="0">
                <a:solidFill>
                  <a:schemeClr val="tx1"/>
                </a:solidFill>
              </a:rPr>
              <a:t>Content Creation</a:t>
            </a:r>
          </a:p>
        </p:txBody>
      </p:sp>
      <p:sp>
        <p:nvSpPr>
          <p:cNvPr id="3" name="Subtitle 2">
            <a:extLst>
              <a:ext uri="{FF2B5EF4-FFF2-40B4-BE49-F238E27FC236}">
                <a16:creationId xmlns:a16="http://schemas.microsoft.com/office/drawing/2014/main" id="{B71E0575-DEA3-484B-BC8C-964A3631BFEB}"/>
              </a:ext>
            </a:extLst>
          </p:cNvPr>
          <p:cNvSpPr>
            <a:spLocks noGrp="1"/>
          </p:cNvSpPr>
          <p:nvPr>
            <p:ph type="subTitle" idx="1"/>
          </p:nvPr>
        </p:nvSpPr>
        <p:spPr/>
        <p:txBody>
          <a:bodyPr/>
          <a:lstStyle/>
          <a:p>
            <a:r>
              <a:rPr lang="en-US" cap="none" dirty="0"/>
              <a:t>Picture and Video Content</a:t>
            </a:r>
          </a:p>
        </p:txBody>
      </p:sp>
      <p:pic>
        <p:nvPicPr>
          <p:cNvPr id="4" name="Picture 3" descr="Logo, company name&#10;&#10;Description automatically generated">
            <a:extLst>
              <a:ext uri="{FF2B5EF4-FFF2-40B4-BE49-F238E27FC236}">
                <a16:creationId xmlns:a16="http://schemas.microsoft.com/office/drawing/2014/main" id="{0AAAE4C7-CCDF-4DD6-A167-6345E3E81C85}"/>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5" name="Audio 4">
            <a:hlinkClick r:id="" action="ppaction://media"/>
            <a:extLst>
              <a:ext uri="{FF2B5EF4-FFF2-40B4-BE49-F238E27FC236}">
                <a16:creationId xmlns:a16="http://schemas.microsoft.com/office/drawing/2014/main" id="{1FA305FC-D072-4366-980E-A7070A0DA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0073937"/>
      </p:ext>
    </p:extLst>
  </p:cSld>
  <p:clrMapOvr>
    <a:masterClrMapping/>
  </p:clrMapOvr>
  <mc:AlternateContent xmlns:mc="http://schemas.openxmlformats.org/markup-compatibility/2006" xmlns:p14="http://schemas.microsoft.com/office/powerpoint/2010/main">
    <mc:Choice Requires="p14">
      <p:transition spd="slow" p14:dur="2000" advTm="5329"/>
    </mc:Choice>
    <mc:Fallback xmlns="">
      <p:transition spd="slow" advTm="5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A5DE-4D6B-48AC-896F-A75185CEAC3E}"/>
              </a:ext>
            </a:extLst>
          </p:cNvPr>
          <p:cNvSpPr>
            <a:spLocks noGrp="1"/>
          </p:cNvSpPr>
          <p:nvPr>
            <p:ph type="title"/>
          </p:nvPr>
        </p:nvSpPr>
        <p:spPr/>
        <p:txBody>
          <a:bodyPr/>
          <a:lstStyle/>
          <a:p>
            <a:r>
              <a:rPr lang="en-US" sz="3200" dirty="0">
                <a:solidFill>
                  <a:schemeClr val="tx1"/>
                </a:solidFill>
              </a:rPr>
              <a:t>What Kind of Content Should You Create?</a:t>
            </a:r>
          </a:p>
        </p:txBody>
      </p:sp>
      <p:sp>
        <p:nvSpPr>
          <p:cNvPr id="3" name="Content Placeholder 2">
            <a:extLst>
              <a:ext uri="{FF2B5EF4-FFF2-40B4-BE49-F238E27FC236}">
                <a16:creationId xmlns:a16="http://schemas.microsoft.com/office/drawing/2014/main" id="{E6AFB02A-15B8-4EE9-96E9-3744E210C717}"/>
              </a:ext>
            </a:extLst>
          </p:cNvPr>
          <p:cNvSpPr>
            <a:spLocks noGrp="1"/>
          </p:cNvSpPr>
          <p:nvPr>
            <p:ph idx="1"/>
          </p:nvPr>
        </p:nvSpPr>
        <p:spPr/>
        <p:txBody>
          <a:bodyPr/>
          <a:lstStyle/>
          <a:p>
            <a:pPr>
              <a:spcAft>
                <a:spcPts val="500"/>
              </a:spcAft>
            </a:pPr>
            <a:r>
              <a:rPr lang="en-US" u="sng" dirty="0"/>
              <a:t>Content Promoting the General Awareness of the Medical Assisting Field </a:t>
            </a:r>
          </a:p>
          <a:p>
            <a:pPr lvl="1">
              <a:spcAft>
                <a:spcPts val="500"/>
              </a:spcAft>
            </a:pPr>
            <a:r>
              <a:rPr lang="en-US" dirty="0"/>
              <a:t>What it is like being a medical assistant</a:t>
            </a:r>
          </a:p>
          <a:p>
            <a:pPr lvl="1">
              <a:spcAft>
                <a:spcPts val="500"/>
              </a:spcAft>
            </a:pPr>
            <a:r>
              <a:rPr lang="en-US" dirty="0"/>
              <a:t>Why you became a medical assistant</a:t>
            </a:r>
          </a:p>
          <a:p>
            <a:pPr lvl="1">
              <a:spcAft>
                <a:spcPts val="500"/>
              </a:spcAft>
            </a:pPr>
            <a:r>
              <a:rPr lang="en-US" dirty="0"/>
              <a:t>Why you have stayed in the profession, even during the pandemic</a:t>
            </a:r>
          </a:p>
          <a:p>
            <a:pPr lvl="1">
              <a:spcAft>
                <a:spcPts val="500"/>
              </a:spcAft>
            </a:pPr>
            <a:r>
              <a:rPr lang="en-US" dirty="0"/>
              <a:t>Benefits to being a medical assistant </a:t>
            </a:r>
            <a:endParaRPr lang="en-US" strike="sngStrike" dirty="0"/>
          </a:p>
          <a:p>
            <a:pPr lvl="1">
              <a:spcAft>
                <a:spcPts val="500"/>
              </a:spcAft>
            </a:pPr>
            <a:r>
              <a:rPr lang="en-US" dirty="0"/>
              <a:t>Skills or tools helped you get into the profession</a:t>
            </a:r>
          </a:p>
          <a:p>
            <a:pPr lvl="1">
              <a:spcAft>
                <a:spcPts val="500"/>
              </a:spcAft>
            </a:pPr>
            <a:r>
              <a:rPr lang="en-US" dirty="0"/>
              <a:t>How becoming a medical assistant influenced you as an individual</a:t>
            </a:r>
          </a:p>
          <a:p>
            <a:pPr lvl="1">
              <a:spcAft>
                <a:spcPts val="500"/>
              </a:spcAft>
            </a:pPr>
            <a:r>
              <a:rPr lang="en-US" dirty="0"/>
              <a:t>Advice you have for anyone looking to enter the profession </a:t>
            </a:r>
          </a:p>
          <a:p>
            <a:pPr lvl="1">
              <a:spcAft>
                <a:spcPts val="500"/>
              </a:spcAft>
            </a:pPr>
            <a:r>
              <a:rPr lang="en-US" dirty="0"/>
              <a:t>Tips or tricks you have learned or wish you had learned sooner</a:t>
            </a:r>
          </a:p>
          <a:p>
            <a:pPr lvl="1">
              <a:spcAft>
                <a:spcPts val="500"/>
              </a:spcAft>
            </a:pPr>
            <a:endParaRPr lang="en-US" dirty="0"/>
          </a:p>
          <a:p>
            <a:pPr lvl="1">
              <a:spcAft>
                <a:spcPts val="500"/>
              </a:spcAft>
            </a:pPr>
            <a:endParaRPr lang="en-US" dirty="0"/>
          </a:p>
        </p:txBody>
      </p:sp>
      <p:pic>
        <p:nvPicPr>
          <p:cNvPr id="4" name="Picture 3" descr="Logo, company name&#10;&#10;Description automatically generated">
            <a:extLst>
              <a:ext uri="{FF2B5EF4-FFF2-40B4-BE49-F238E27FC236}">
                <a16:creationId xmlns:a16="http://schemas.microsoft.com/office/drawing/2014/main" id="{256219F7-A89D-475E-B009-CCC652B15A93}"/>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7" name="Audio 6">
            <a:hlinkClick r:id="" action="ppaction://media"/>
            <a:extLst>
              <a:ext uri="{FF2B5EF4-FFF2-40B4-BE49-F238E27FC236}">
                <a16:creationId xmlns:a16="http://schemas.microsoft.com/office/drawing/2014/main" id="{0918B0F3-BB53-445E-8D8F-5998055A12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96696351"/>
      </p:ext>
    </p:extLst>
  </p:cSld>
  <p:clrMapOvr>
    <a:masterClrMapping/>
  </p:clrMapOvr>
  <mc:AlternateContent xmlns:mc="http://schemas.openxmlformats.org/markup-compatibility/2006" xmlns:p14="http://schemas.microsoft.com/office/powerpoint/2010/main">
    <mc:Choice Requires="p14">
      <p:transition spd="slow" p14:dur="2000" advTm="34935"/>
    </mc:Choice>
    <mc:Fallback xmlns="">
      <p:transition spd="slow" advTm="34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D7B5-20E5-480C-AB68-2E1A4C09FE73}"/>
              </a:ext>
            </a:extLst>
          </p:cNvPr>
          <p:cNvSpPr>
            <a:spLocks noGrp="1"/>
          </p:cNvSpPr>
          <p:nvPr>
            <p:ph type="title"/>
          </p:nvPr>
        </p:nvSpPr>
        <p:spPr/>
        <p:txBody>
          <a:bodyPr/>
          <a:lstStyle/>
          <a:p>
            <a:r>
              <a:rPr lang="en-US" sz="3200" dirty="0">
                <a:solidFill>
                  <a:schemeClr val="tx1"/>
                </a:solidFill>
              </a:rPr>
              <a:t>What Kind of Content Should I Create? </a:t>
            </a:r>
          </a:p>
        </p:txBody>
      </p:sp>
      <p:sp>
        <p:nvSpPr>
          <p:cNvPr id="3" name="Content Placeholder 2">
            <a:extLst>
              <a:ext uri="{FF2B5EF4-FFF2-40B4-BE49-F238E27FC236}">
                <a16:creationId xmlns:a16="http://schemas.microsoft.com/office/drawing/2014/main" id="{4889228B-17B8-4810-8A76-9DD8390C00DD}"/>
              </a:ext>
            </a:extLst>
          </p:cNvPr>
          <p:cNvSpPr>
            <a:spLocks noGrp="1"/>
          </p:cNvSpPr>
          <p:nvPr>
            <p:ph idx="1"/>
          </p:nvPr>
        </p:nvSpPr>
        <p:spPr/>
        <p:txBody>
          <a:bodyPr/>
          <a:lstStyle/>
          <a:p>
            <a:pPr>
              <a:spcAft>
                <a:spcPts val="500"/>
              </a:spcAft>
            </a:pPr>
            <a:r>
              <a:rPr lang="en-US" u="sng" dirty="0"/>
              <a:t>Content Promoting Awareness of the CMA (AAMA)</a:t>
            </a:r>
            <a:r>
              <a:rPr lang="en-US" u="sng" baseline="30000" dirty="0"/>
              <a:t>®</a:t>
            </a:r>
            <a:r>
              <a:rPr lang="en-US" u="sng" dirty="0"/>
              <a:t> Credential </a:t>
            </a:r>
          </a:p>
          <a:p>
            <a:pPr lvl="1">
              <a:spcAft>
                <a:spcPts val="500"/>
              </a:spcAft>
            </a:pPr>
            <a:r>
              <a:rPr lang="en-US" dirty="0"/>
              <a:t>How the credential has benefited your career</a:t>
            </a:r>
          </a:p>
          <a:p>
            <a:pPr lvl="1">
              <a:spcAft>
                <a:spcPts val="500"/>
              </a:spcAft>
            </a:pPr>
            <a:r>
              <a:rPr lang="en-US" dirty="0"/>
              <a:t>What made you choose this credential</a:t>
            </a:r>
          </a:p>
          <a:p>
            <a:pPr lvl="1">
              <a:spcAft>
                <a:spcPts val="500"/>
              </a:spcAft>
            </a:pPr>
            <a:r>
              <a:rPr lang="en-US" dirty="0"/>
              <a:t>How the credential prepared you to enter the profession</a:t>
            </a:r>
          </a:p>
          <a:p>
            <a:pPr lvl="1">
              <a:spcAft>
                <a:spcPts val="500"/>
              </a:spcAft>
            </a:pPr>
            <a:r>
              <a:rPr lang="en-US" dirty="0"/>
              <a:t>Your experience representing the credential within the profession</a:t>
            </a:r>
          </a:p>
          <a:p>
            <a:pPr lvl="1">
              <a:spcAft>
                <a:spcPts val="500"/>
              </a:spcAft>
            </a:pPr>
            <a:r>
              <a:rPr lang="en-US" dirty="0"/>
              <a:t>Continuing education opportunities that had a major positive impact on your career and general professional knowledge</a:t>
            </a:r>
          </a:p>
        </p:txBody>
      </p:sp>
      <p:pic>
        <p:nvPicPr>
          <p:cNvPr id="4" name="Picture 3" descr="Logo, company name&#10;&#10;Description automatically generated">
            <a:extLst>
              <a:ext uri="{FF2B5EF4-FFF2-40B4-BE49-F238E27FC236}">
                <a16:creationId xmlns:a16="http://schemas.microsoft.com/office/drawing/2014/main" id="{A1E555D8-0012-4F9D-A321-A5E6AD6AC744}"/>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12" name="Audio 11">
            <a:hlinkClick r:id="" action="ppaction://media"/>
            <a:extLst>
              <a:ext uri="{FF2B5EF4-FFF2-40B4-BE49-F238E27FC236}">
                <a16:creationId xmlns:a16="http://schemas.microsoft.com/office/drawing/2014/main" id="{8C1F9663-3F19-461C-9CA8-8358E71AD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09960964"/>
      </p:ext>
    </p:extLst>
  </p:cSld>
  <p:clrMapOvr>
    <a:masterClrMapping/>
  </p:clrMapOvr>
  <mc:AlternateContent xmlns:mc="http://schemas.openxmlformats.org/markup-compatibility/2006" xmlns:p14="http://schemas.microsoft.com/office/powerpoint/2010/main">
    <mc:Choice Requires="p14">
      <p:transition spd="slow" p14:dur="2000" advTm="25041"/>
    </mc:Choice>
    <mc:Fallback xmlns="">
      <p:transition spd="slow" advTm="2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CBD9-48FD-49F1-90C3-EA3D75EC8379}"/>
              </a:ext>
            </a:extLst>
          </p:cNvPr>
          <p:cNvSpPr>
            <a:spLocks noGrp="1"/>
          </p:cNvSpPr>
          <p:nvPr>
            <p:ph type="title"/>
          </p:nvPr>
        </p:nvSpPr>
        <p:spPr/>
        <p:txBody>
          <a:bodyPr/>
          <a:lstStyle/>
          <a:p>
            <a:r>
              <a:rPr lang="en-US" sz="3200" dirty="0">
                <a:solidFill>
                  <a:schemeClr val="tx1"/>
                </a:solidFill>
              </a:rPr>
              <a:t>What Kind of Content Should I Create? </a:t>
            </a:r>
          </a:p>
        </p:txBody>
      </p:sp>
      <p:sp>
        <p:nvSpPr>
          <p:cNvPr id="3" name="Content Placeholder 2">
            <a:extLst>
              <a:ext uri="{FF2B5EF4-FFF2-40B4-BE49-F238E27FC236}">
                <a16:creationId xmlns:a16="http://schemas.microsoft.com/office/drawing/2014/main" id="{B70E8084-0D1A-46E4-AAEB-36A97830B25F}"/>
              </a:ext>
            </a:extLst>
          </p:cNvPr>
          <p:cNvSpPr>
            <a:spLocks noGrp="1"/>
          </p:cNvSpPr>
          <p:nvPr>
            <p:ph idx="1"/>
          </p:nvPr>
        </p:nvSpPr>
        <p:spPr/>
        <p:txBody>
          <a:bodyPr/>
          <a:lstStyle/>
          <a:p>
            <a:pPr>
              <a:spcAft>
                <a:spcPts val="500"/>
              </a:spcAft>
            </a:pPr>
            <a:r>
              <a:rPr lang="en-US" u="sng" dirty="0"/>
              <a:t>Content Promoting the AAMA Organization</a:t>
            </a:r>
          </a:p>
          <a:p>
            <a:pPr lvl="1">
              <a:spcAft>
                <a:spcPts val="500"/>
              </a:spcAft>
            </a:pPr>
            <a:r>
              <a:rPr lang="en-US" dirty="0"/>
              <a:t>What it is like being a part of an AAMA state society and/or local chapter </a:t>
            </a:r>
          </a:p>
          <a:p>
            <a:pPr lvl="1">
              <a:spcAft>
                <a:spcPts val="500"/>
              </a:spcAft>
            </a:pPr>
            <a:r>
              <a:rPr lang="en-US" dirty="0"/>
              <a:t>How the organization has supported you in the profession</a:t>
            </a:r>
          </a:p>
          <a:p>
            <a:pPr lvl="1">
              <a:spcAft>
                <a:spcPts val="500"/>
              </a:spcAft>
            </a:pPr>
            <a:r>
              <a:rPr lang="en-US" dirty="0"/>
              <a:t>Why you joined the organization</a:t>
            </a:r>
          </a:p>
          <a:p>
            <a:pPr lvl="1">
              <a:spcAft>
                <a:spcPts val="500"/>
              </a:spcAft>
            </a:pPr>
            <a:r>
              <a:rPr lang="en-US" dirty="0"/>
              <a:t>Why you became a leader within the organization</a:t>
            </a:r>
          </a:p>
          <a:p>
            <a:pPr lvl="1">
              <a:spcAft>
                <a:spcPts val="500"/>
              </a:spcAft>
            </a:pPr>
            <a:r>
              <a:rPr lang="en-US" dirty="0"/>
              <a:t>The benefits you have experienced and seen for yourself and other medical assistants from AAMA membership</a:t>
            </a:r>
          </a:p>
          <a:p>
            <a:pPr lvl="1">
              <a:spcAft>
                <a:spcPts val="500"/>
              </a:spcAft>
            </a:pPr>
            <a:r>
              <a:rPr lang="en-US" dirty="0"/>
              <a:t>The impact of being involved in AAMA events like state conferences or the AAMA Annual Conference</a:t>
            </a:r>
          </a:p>
        </p:txBody>
      </p:sp>
      <p:pic>
        <p:nvPicPr>
          <p:cNvPr id="4" name="Picture 3" descr="Logo, company name&#10;&#10;Description automatically generated">
            <a:extLst>
              <a:ext uri="{FF2B5EF4-FFF2-40B4-BE49-F238E27FC236}">
                <a16:creationId xmlns:a16="http://schemas.microsoft.com/office/drawing/2014/main" id="{89D65401-3158-423E-AA6F-08178E33C78A}"/>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10" name="Audio 9">
            <a:hlinkClick r:id="" action="ppaction://media"/>
            <a:extLst>
              <a:ext uri="{FF2B5EF4-FFF2-40B4-BE49-F238E27FC236}">
                <a16:creationId xmlns:a16="http://schemas.microsoft.com/office/drawing/2014/main" id="{96A762D1-4887-472B-A6EB-482DBC7A8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05833325"/>
      </p:ext>
    </p:extLst>
  </p:cSld>
  <p:clrMapOvr>
    <a:masterClrMapping/>
  </p:clrMapOvr>
  <mc:AlternateContent xmlns:mc="http://schemas.openxmlformats.org/markup-compatibility/2006" xmlns:p14="http://schemas.microsoft.com/office/powerpoint/2010/main">
    <mc:Choice Requires="p14">
      <p:transition spd="slow" p14:dur="2000" advTm="30822"/>
    </mc:Choice>
    <mc:Fallback xmlns="">
      <p:transition spd="slow" advTm="30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A2D0-08C7-438D-A163-6962C178207C}"/>
              </a:ext>
            </a:extLst>
          </p:cNvPr>
          <p:cNvSpPr>
            <a:spLocks noGrp="1"/>
          </p:cNvSpPr>
          <p:nvPr>
            <p:ph type="ctrTitle"/>
          </p:nvPr>
        </p:nvSpPr>
        <p:spPr/>
        <p:txBody>
          <a:bodyPr/>
          <a:lstStyle/>
          <a:p>
            <a:r>
              <a:rPr lang="en-US" dirty="0">
                <a:solidFill>
                  <a:schemeClr val="tx1"/>
                </a:solidFill>
              </a:rPr>
              <a:t>How to Make Videos for Social Media </a:t>
            </a:r>
          </a:p>
        </p:txBody>
      </p:sp>
      <p:pic>
        <p:nvPicPr>
          <p:cNvPr id="3" name="Picture 2" descr="Logo, company name&#10;&#10;Description automatically generated">
            <a:extLst>
              <a:ext uri="{FF2B5EF4-FFF2-40B4-BE49-F238E27FC236}">
                <a16:creationId xmlns:a16="http://schemas.microsoft.com/office/drawing/2014/main" id="{5AD8950D-97E3-48CD-8407-796D9A15181F}"/>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4" name="Audio 3">
            <a:hlinkClick r:id="" action="ppaction://media"/>
            <a:extLst>
              <a:ext uri="{FF2B5EF4-FFF2-40B4-BE49-F238E27FC236}">
                <a16:creationId xmlns:a16="http://schemas.microsoft.com/office/drawing/2014/main" id="{3EABFDA2-F771-43F0-BD99-C362857916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6581990"/>
      </p:ext>
    </p:extLst>
  </p:cSld>
  <p:clrMapOvr>
    <a:masterClrMapping/>
  </p:clrMapOvr>
  <mc:AlternateContent xmlns:mc="http://schemas.openxmlformats.org/markup-compatibility/2006" xmlns:p14="http://schemas.microsoft.com/office/powerpoint/2010/main">
    <mc:Choice Requires="p14">
      <p:transition spd="slow" p14:dur="2000" advTm="4105"/>
    </mc:Choice>
    <mc:Fallback xmlns="">
      <p:transition spd="slow" advTm="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B24F-0BAF-4D57-AAB7-F816A5B999BF}"/>
              </a:ext>
            </a:extLst>
          </p:cNvPr>
          <p:cNvSpPr>
            <a:spLocks noGrp="1"/>
          </p:cNvSpPr>
          <p:nvPr>
            <p:ph type="title"/>
          </p:nvPr>
        </p:nvSpPr>
        <p:spPr/>
        <p:txBody>
          <a:bodyPr/>
          <a:lstStyle/>
          <a:p>
            <a:r>
              <a:rPr lang="en-US" dirty="0">
                <a:solidFill>
                  <a:schemeClr val="tx1"/>
                </a:solidFill>
              </a:rPr>
              <a:t>Creating Social Media Accounts</a:t>
            </a:r>
          </a:p>
        </p:txBody>
      </p:sp>
      <p:sp>
        <p:nvSpPr>
          <p:cNvPr id="3" name="Content Placeholder 2">
            <a:extLst>
              <a:ext uri="{FF2B5EF4-FFF2-40B4-BE49-F238E27FC236}">
                <a16:creationId xmlns:a16="http://schemas.microsoft.com/office/drawing/2014/main" id="{31CCBAC8-8054-4FEF-B0E8-DB032AF42E05}"/>
              </a:ext>
            </a:extLst>
          </p:cNvPr>
          <p:cNvSpPr>
            <a:spLocks noGrp="1"/>
          </p:cNvSpPr>
          <p:nvPr>
            <p:ph idx="1"/>
          </p:nvPr>
        </p:nvSpPr>
        <p:spPr/>
        <p:txBody>
          <a:bodyPr>
            <a:normAutofit/>
          </a:bodyPr>
          <a:lstStyle/>
          <a:p>
            <a:pPr marL="384048" lvl="2" indent="0">
              <a:spcAft>
                <a:spcPts val="500"/>
              </a:spcAft>
              <a:buNone/>
            </a:pPr>
            <a:r>
              <a:rPr lang="en-US" sz="2000" dirty="0"/>
              <a:t>Signing Up for Facebook</a:t>
            </a:r>
          </a:p>
          <a:p>
            <a:pPr lvl="2">
              <a:spcAft>
                <a:spcPts val="500"/>
              </a:spcAft>
            </a:pPr>
            <a:r>
              <a:rPr lang="en-US" sz="2000" dirty="0">
                <a:hlinkClick r:id="rId4"/>
              </a:rPr>
              <a:t>https://www.youtube.com/watch?v=NaqR1bJCdiY</a:t>
            </a:r>
            <a:endParaRPr lang="en-US" sz="2000" dirty="0"/>
          </a:p>
          <a:p>
            <a:pPr lvl="2">
              <a:spcAft>
                <a:spcPts val="500"/>
              </a:spcAft>
            </a:pPr>
            <a:endParaRPr lang="en-US" sz="2000" dirty="0"/>
          </a:p>
          <a:p>
            <a:pPr marL="384048" lvl="2" indent="0">
              <a:spcAft>
                <a:spcPts val="500"/>
              </a:spcAft>
              <a:buNone/>
            </a:pPr>
            <a:r>
              <a:rPr lang="en-US" sz="2000" dirty="0"/>
              <a:t>Signing Up for Instagram </a:t>
            </a:r>
          </a:p>
          <a:p>
            <a:pPr lvl="2">
              <a:spcAft>
                <a:spcPts val="500"/>
              </a:spcAft>
            </a:pPr>
            <a:r>
              <a:rPr lang="en-US" sz="2000" dirty="0">
                <a:hlinkClick r:id="rId5"/>
              </a:rPr>
              <a:t>https://www.youtube.com/watch?v=pJYSy0wsbIs</a:t>
            </a:r>
            <a:endParaRPr lang="en-US" sz="2000" dirty="0"/>
          </a:p>
          <a:p>
            <a:pPr lvl="2">
              <a:spcAft>
                <a:spcPts val="500"/>
              </a:spcAft>
            </a:pPr>
            <a:r>
              <a:rPr lang="en-US" sz="2000" dirty="0">
                <a:hlinkClick r:id="rId6"/>
              </a:rPr>
              <a:t>https://www.youtube.com/watch?v=no55N1sHjT8</a:t>
            </a:r>
            <a:endParaRPr lang="en-US" sz="2000" dirty="0"/>
          </a:p>
          <a:p>
            <a:pPr lvl="2">
              <a:spcAft>
                <a:spcPts val="500"/>
              </a:spcAft>
            </a:pPr>
            <a:endParaRPr lang="en-US" sz="2000" dirty="0"/>
          </a:p>
          <a:p>
            <a:pPr marL="384048" lvl="2" indent="0">
              <a:spcAft>
                <a:spcPts val="500"/>
              </a:spcAft>
              <a:buNone/>
            </a:pPr>
            <a:r>
              <a:rPr lang="en-US" sz="2000" dirty="0"/>
              <a:t>Signing Up for Twitter </a:t>
            </a:r>
          </a:p>
          <a:p>
            <a:pPr lvl="2">
              <a:spcAft>
                <a:spcPts val="500"/>
              </a:spcAft>
            </a:pPr>
            <a:r>
              <a:rPr lang="en-US" sz="2000" dirty="0">
                <a:hlinkClick r:id="rId7"/>
              </a:rPr>
              <a:t>https://www.youtube.com/watch?v=QJAibLM_FO0</a:t>
            </a:r>
            <a:endParaRPr lang="en-US" sz="2000" dirty="0"/>
          </a:p>
          <a:p>
            <a:pPr lvl="2">
              <a:spcAft>
                <a:spcPts val="500"/>
              </a:spcAft>
            </a:pPr>
            <a:endParaRPr lang="en-US" sz="2000" dirty="0"/>
          </a:p>
        </p:txBody>
      </p:sp>
      <p:pic>
        <p:nvPicPr>
          <p:cNvPr id="5" name="Picture 4" descr="Logo, company name&#10;&#10;Description automatically generated">
            <a:extLst>
              <a:ext uri="{FF2B5EF4-FFF2-40B4-BE49-F238E27FC236}">
                <a16:creationId xmlns:a16="http://schemas.microsoft.com/office/drawing/2014/main" id="{D274DF53-FD95-41B6-8F9C-0F7C19735F92}"/>
              </a:ext>
            </a:extLst>
          </p:cNvPr>
          <p:cNvPicPr>
            <a:picLocks noChangeAspect="1"/>
          </p:cNvPicPr>
          <p:nvPr/>
        </p:nvPicPr>
        <p:blipFill>
          <a:blip r:embed="rId8"/>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D3E2FEDA-8317-4156-A44B-41DAFB65C1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14292803"/>
      </p:ext>
    </p:extLst>
  </p:cSld>
  <p:clrMapOvr>
    <a:masterClrMapping/>
  </p:clrMapOvr>
  <mc:AlternateContent xmlns:mc="http://schemas.openxmlformats.org/markup-compatibility/2006" xmlns:p14="http://schemas.microsoft.com/office/powerpoint/2010/main">
    <mc:Choice Requires="p14">
      <p:transition spd="slow" p14:dur="2000" advTm="14565"/>
    </mc:Choice>
    <mc:Fallback xmlns="">
      <p:transition spd="slow" advTm="1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A9588-46C3-470D-815B-A9E19C7F1C10}"/>
              </a:ext>
            </a:extLst>
          </p:cNvPr>
          <p:cNvSpPr>
            <a:spLocks noGrp="1"/>
          </p:cNvSpPr>
          <p:nvPr>
            <p:ph type="title"/>
          </p:nvPr>
        </p:nvSpPr>
        <p:spPr/>
        <p:txBody>
          <a:bodyPr/>
          <a:lstStyle/>
          <a:p>
            <a:r>
              <a:rPr lang="en-US" dirty="0">
                <a:solidFill>
                  <a:schemeClr val="tx1"/>
                </a:solidFill>
              </a:rPr>
              <a:t>Tips for Making Videos </a:t>
            </a:r>
            <a:br>
              <a:rPr lang="en-US" dirty="0">
                <a:solidFill>
                  <a:schemeClr val="tx1"/>
                </a:solidFill>
              </a:rPr>
            </a:br>
            <a:r>
              <a:rPr lang="en-US" dirty="0">
                <a:solidFill>
                  <a:schemeClr val="tx1"/>
                </a:solidFill>
              </a:rPr>
              <a:t>Look More Professional</a:t>
            </a:r>
          </a:p>
        </p:txBody>
      </p:sp>
      <p:sp>
        <p:nvSpPr>
          <p:cNvPr id="3" name="Content Placeholder 2">
            <a:extLst>
              <a:ext uri="{FF2B5EF4-FFF2-40B4-BE49-F238E27FC236}">
                <a16:creationId xmlns:a16="http://schemas.microsoft.com/office/drawing/2014/main" id="{984EBE16-311F-41A3-9812-E2CBE307AED4}"/>
              </a:ext>
            </a:extLst>
          </p:cNvPr>
          <p:cNvSpPr>
            <a:spLocks noGrp="1"/>
          </p:cNvSpPr>
          <p:nvPr>
            <p:ph idx="1"/>
          </p:nvPr>
        </p:nvSpPr>
        <p:spPr/>
        <p:txBody>
          <a:bodyPr>
            <a:normAutofit lnSpcReduction="10000"/>
          </a:bodyPr>
          <a:lstStyle/>
          <a:p>
            <a:pPr>
              <a:spcAft>
                <a:spcPts val="500"/>
              </a:spcAft>
            </a:pPr>
            <a:r>
              <a:rPr lang="en-US" dirty="0"/>
              <a:t>Use your smartphone. </a:t>
            </a:r>
          </a:p>
          <a:p>
            <a:pPr lvl="1">
              <a:spcAft>
                <a:spcPts val="500"/>
              </a:spcAft>
            </a:pPr>
            <a:r>
              <a:rPr lang="en-US" dirty="0"/>
              <a:t>Smartphones today have high-quality visual and audio technology. </a:t>
            </a:r>
          </a:p>
          <a:p>
            <a:pPr lvl="1">
              <a:spcAft>
                <a:spcPts val="500"/>
              </a:spcAft>
            </a:pPr>
            <a:r>
              <a:rPr lang="en-US" dirty="0"/>
              <a:t>Use the camera on the back of the phone as it is higher quality. </a:t>
            </a:r>
          </a:p>
          <a:p>
            <a:pPr lvl="1">
              <a:spcAft>
                <a:spcPts val="500"/>
              </a:spcAft>
            </a:pPr>
            <a:r>
              <a:rPr lang="en-US" dirty="0"/>
              <a:t>Record in landscape mode (horizontally instead of vertically). </a:t>
            </a:r>
          </a:p>
          <a:p>
            <a:pPr>
              <a:spcAft>
                <a:spcPts val="500"/>
              </a:spcAft>
            </a:pPr>
            <a:r>
              <a:rPr lang="en-US" dirty="0"/>
              <a:t>Stabilize your phone.</a:t>
            </a:r>
          </a:p>
          <a:p>
            <a:pPr lvl="1">
              <a:spcAft>
                <a:spcPts val="500"/>
              </a:spcAft>
            </a:pPr>
            <a:r>
              <a:rPr lang="en-US" dirty="0"/>
              <a:t>Keeping your phone steady is important. </a:t>
            </a:r>
          </a:p>
          <a:p>
            <a:pPr lvl="1">
              <a:spcAft>
                <a:spcPts val="500"/>
              </a:spcAft>
            </a:pPr>
            <a:r>
              <a:rPr lang="en-US" dirty="0"/>
              <a:t>Invest in a tripod or use items at home to keep your phone still and focused. </a:t>
            </a:r>
          </a:p>
          <a:p>
            <a:pPr>
              <a:spcAft>
                <a:spcPts val="500"/>
              </a:spcAft>
            </a:pPr>
            <a:r>
              <a:rPr lang="en-US" dirty="0"/>
              <a:t>Use plenty of light.</a:t>
            </a:r>
          </a:p>
          <a:p>
            <a:pPr lvl="1">
              <a:spcAft>
                <a:spcPts val="500"/>
              </a:spcAft>
            </a:pPr>
            <a:r>
              <a:rPr lang="en-US" dirty="0"/>
              <a:t>Natural light is the best light for videos, but lamps also work great.</a:t>
            </a:r>
          </a:p>
          <a:p>
            <a:pPr>
              <a:spcAft>
                <a:spcPts val="500"/>
              </a:spcAft>
            </a:pPr>
            <a:r>
              <a:rPr lang="en-US" dirty="0"/>
              <a:t>Use a clean background. </a:t>
            </a:r>
          </a:p>
          <a:p>
            <a:pPr lvl="1">
              <a:spcAft>
                <a:spcPts val="500"/>
              </a:spcAft>
            </a:pPr>
            <a:r>
              <a:rPr lang="en-US" dirty="0"/>
              <a:t>Nothing looks more unprofessional than a messy or distracting background.</a:t>
            </a:r>
          </a:p>
          <a:p>
            <a:pPr lvl="1">
              <a:spcAft>
                <a:spcPts val="500"/>
              </a:spcAft>
            </a:pPr>
            <a:endParaRPr lang="en-US" dirty="0"/>
          </a:p>
          <a:p>
            <a:pPr lvl="1">
              <a:spcAft>
                <a:spcPts val="500"/>
              </a:spcAft>
            </a:pPr>
            <a:endParaRPr lang="en-US" dirty="0"/>
          </a:p>
          <a:p>
            <a:pPr lvl="1">
              <a:spcAft>
                <a:spcPts val="500"/>
              </a:spcAft>
            </a:pPr>
            <a:endParaRPr lang="en-US" dirty="0"/>
          </a:p>
          <a:p>
            <a:pPr lvl="1">
              <a:spcAft>
                <a:spcPts val="500"/>
              </a:spcAft>
            </a:pPr>
            <a:endParaRPr lang="en-US" dirty="0"/>
          </a:p>
          <a:p>
            <a:pPr lvl="1">
              <a:spcAft>
                <a:spcPts val="500"/>
              </a:spcAft>
            </a:pPr>
            <a:endParaRPr lang="en-US" dirty="0"/>
          </a:p>
          <a:p>
            <a:pPr lvl="1">
              <a:spcAft>
                <a:spcPts val="500"/>
              </a:spcAft>
            </a:pPr>
            <a:endParaRPr lang="en-US" dirty="0"/>
          </a:p>
          <a:p>
            <a:pPr lvl="1">
              <a:spcAft>
                <a:spcPts val="500"/>
              </a:spcAft>
            </a:pPr>
            <a:endParaRPr lang="en-US" dirty="0"/>
          </a:p>
          <a:p>
            <a:pPr lvl="2">
              <a:spcAft>
                <a:spcPts val="500"/>
              </a:spcAft>
            </a:pPr>
            <a:endParaRPr lang="en-US" dirty="0"/>
          </a:p>
        </p:txBody>
      </p:sp>
      <p:pic>
        <p:nvPicPr>
          <p:cNvPr id="4" name="Picture 3" descr="Logo, company name&#10;&#10;Description automatically generated">
            <a:extLst>
              <a:ext uri="{FF2B5EF4-FFF2-40B4-BE49-F238E27FC236}">
                <a16:creationId xmlns:a16="http://schemas.microsoft.com/office/drawing/2014/main" id="{30EF76EB-5A35-40F7-8924-1CF0481DDA8B}"/>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D6272443-7E8C-49C6-9A20-8E0A3A351C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91504685"/>
      </p:ext>
    </p:extLst>
  </p:cSld>
  <p:clrMapOvr>
    <a:masterClrMapping/>
  </p:clrMapOvr>
  <mc:AlternateContent xmlns:mc="http://schemas.openxmlformats.org/markup-compatibility/2006" xmlns:p14="http://schemas.microsoft.com/office/powerpoint/2010/main">
    <mc:Choice Requires="p14">
      <p:transition spd="slow" p14:dur="2000" advTm="39162"/>
    </mc:Choice>
    <mc:Fallback xmlns="">
      <p:transition spd="slow" advTm="39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71BD5-BFA5-4EB7-B655-C42C1B68ABF6}"/>
              </a:ext>
            </a:extLst>
          </p:cNvPr>
          <p:cNvSpPr>
            <a:spLocks noGrp="1"/>
          </p:cNvSpPr>
          <p:nvPr>
            <p:ph type="title"/>
          </p:nvPr>
        </p:nvSpPr>
        <p:spPr/>
        <p:txBody>
          <a:bodyPr/>
          <a:lstStyle/>
          <a:p>
            <a:r>
              <a:rPr lang="en-US" dirty="0">
                <a:solidFill>
                  <a:schemeClr val="tx1"/>
                </a:solidFill>
              </a:rPr>
              <a:t>Tips for Making Videos </a:t>
            </a:r>
            <a:br>
              <a:rPr lang="en-US" dirty="0">
                <a:solidFill>
                  <a:schemeClr val="tx1"/>
                </a:solidFill>
              </a:rPr>
            </a:br>
            <a:r>
              <a:rPr lang="en-US" dirty="0">
                <a:solidFill>
                  <a:schemeClr val="tx1"/>
                </a:solidFill>
              </a:rPr>
              <a:t>Look More Professional</a:t>
            </a:r>
          </a:p>
        </p:txBody>
      </p:sp>
      <p:sp>
        <p:nvSpPr>
          <p:cNvPr id="3" name="Content Placeholder 2">
            <a:extLst>
              <a:ext uri="{FF2B5EF4-FFF2-40B4-BE49-F238E27FC236}">
                <a16:creationId xmlns:a16="http://schemas.microsoft.com/office/drawing/2014/main" id="{01125696-5BA9-4C3D-9441-3789D89072DF}"/>
              </a:ext>
            </a:extLst>
          </p:cNvPr>
          <p:cNvSpPr>
            <a:spLocks noGrp="1"/>
          </p:cNvSpPr>
          <p:nvPr>
            <p:ph idx="1"/>
          </p:nvPr>
        </p:nvSpPr>
        <p:spPr/>
        <p:txBody>
          <a:bodyPr>
            <a:normAutofit fontScale="62500" lnSpcReduction="20000"/>
          </a:bodyPr>
          <a:lstStyle/>
          <a:p>
            <a:pPr>
              <a:spcAft>
                <a:spcPts val="500"/>
              </a:spcAft>
            </a:pPr>
            <a:r>
              <a:rPr lang="en-US" sz="2900" dirty="0"/>
              <a:t>Keep your editing simple. </a:t>
            </a:r>
          </a:p>
          <a:p>
            <a:pPr lvl="1">
              <a:spcAft>
                <a:spcPts val="500"/>
              </a:spcAft>
            </a:pPr>
            <a:r>
              <a:rPr lang="en-US" sz="2600" dirty="0"/>
              <a:t>Use noise canceling to clean up background noise. </a:t>
            </a:r>
          </a:p>
          <a:p>
            <a:pPr lvl="1">
              <a:spcAft>
                <a:spcPts val="500"/>
              </a:spcAft>
            </a:pPr>
            <a:r>
              <a:rPr lang="en-US" sz="2600" dirty="0"/>
              <a:t>Adjust the lighting.</a:t>
            </a:r>
          </a:p>
          <a:p>
            <a:pPr lvl="1">
              <a:spcAft>
                <a:spcPts val="500"/>
              </a:spcAft>
            </a:pPr>
            <a:r>
              <a:rPr lang="en-US" sz="2600" dirty="0"/>
              <a:t>Cut out awkward pauses.</a:t>
            </a:r>
          </a:p>
          <a:p>
            <a:pPr>
              <a:spcAft>
                <a:spcPts val="500"/>
              </a:spcAft>
            </a:pPr>
            <a:r>
              <a:rPr lang="en-US" sz="2900" dirty="0"/>
              <a:t>Clear audio.</a:t>
            </a:r>
          </a:p>
          <a:p>
            <a:pPr lvl="1">
              <a:spcAft>
                <a:spcPts val="500"/>
              </a:spcAft>
            </a:pPr>
            <a:r>
              <a:rPr lang="en-US" sz="2600" dirty="0"/>
              <a:t>The audio is more important than how the video looks. If people do not know what you are saying, your message will be lost. </a:t>
            </a:r>
          </a:p>
          <a:p>
            <a:pPr marL="201168" lvl="1" indent="0">
              <a:spcBef>
                <a:spcPts val="0"/>
              </a:spcBef>
              <a:spcAft>
                <a:spcPts val="500"/>
              </a:spcAft>
              <a:buNone/>
            </a:pPr>
            <a:endParaRPr lang="en-US" sz="900" dirty="0"/>
          </a:p>
          <a:p>
            <a:pPr marL="0">
              <a:spcBef>
                <a:spcPts val="0"/>
              </a:spcBef>
              <a:spcAft>
                <a:spcPts val="500"/>
              </a:spcAft>
              <a:buNone/>
            </a:pPr>
            <a:r>
              <a:rPr lang="en-US" sz="2400" dirty="0"/>
              <a:t>  </a:t>
            </a:r>
            <a:r>
              <a:rPr lang="en-US" sz="2900" dirty="0"/>
              <a:t>Add subtitles.</a:t>
            </a:r>
          </a:p>
          <a:p>
            <a:pPr lvl="1">
              <a:spcAft>
                <a:spcPts val="500"/>
              </a:spcAft>
            </a:pPr>
            <a:r>
              <a:rPr lang="en-US" sz="2600" dirty="0"/>
              <a:t>Including subtitles can help combat low-quality audio and make the video more accessible to viewers.</a:t>
            </a:r>
          </a:p>
          <a:p>
            <a:pPr>
              <a:spcAft>
                <a:spcPts val="500"/>
              </a:spcAft>
            </a:pPr>
            <a:r>
              <a:rPr lang="en-US" sz="2900" dirty="0"/>
              <a:t>Have fun.</a:t>
            </a:r>
          </a:p>
          <a:p>
            <a:pPr lvl="1">
              <a:spcAft>
                <a:spcPts val="500"/>
              </a:spcAft>
            </a:pPr>
            <a:r>
              <a:rPr lang="en-US" sz="2600" dirty="0"/>
              <a:t>These videos are meant to be fun and do not need to be perfect. </a:t>
            </a:r>
          </a:p>
          <a:p>
            <a:pPr>
              <a:spcAft>
                <a:spcPts val="500"/>
              </a:spcAft>
            </a:pPr>
            <a:r>
              <a:rPr lang="en-US" sz="2900" dirty="0"/>
              <a:t>Practice is everything. </a:t>
            </a:r>
          </a:p>
          <a:p>
            <a:pPr lvl="1">
              <a:spcAft>
                <a:spcPts val="500"/>
              </a:spcAft>
            </a:pPr>
            <a:r>
              <a:rPr lang="en-US" sz="2600" dirty="0"/>
              <a:t>Trying things out is the first step. Take videos of your friends or family as practice. </a:t>
            </a:r>
          </a:p>
          <a:p>
            <a:pPr marL="457200" lvl="1" indent="0">
              <a:spcAft>
                <a:spcPts val="500"/>
              </a:spcAft>
              <a:buNone/>
            </a:pPr>
            <a:endParaRPr lang="en-US" dirty="0"/>
          </a:p>
          <a:p>
            <a:pPr>
              <a:spcAft>
                <a:spcPts val="500"/>
              </a:spcAft>
            </a:pPr>
            <a:endParaRPr lang="en-US" dirty="0"/>
          </a:p>
        </p:txBody>
      </p:sp>
      <p:pic>
        <p:nvPicPr>
          <p:cNvPr id="4" name="Picture 3" descr="Logo, company name&#10;&#10;Description automatically generated">
            <a:extLst>
              <a:ext uri="{FF2B5EF4-FFF2-40B4-BE49-F238E27FC236}">
                <a16:creationId xmlns:a16="http://schemas.microsoft.com/office/drawing/2014/main" id="{716C6468-4DF5-4969-B3F3-692508719671}"/>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CDEF1B92-31BC-4931-89DA-D698CEE9D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7069866"/>
      </p:ext>
    </p:extLst>
  </p:cSld>
  <p:clrMapOvr>
    <a:masterClrMapping/>
  </p:clrMapOvr>
  <mc:AlternateContent xmlns:mc="http://schemas.openxmlformats.org/markup-compatibility/2006" xmlns:p14="http://schemas.microsoft.com/office/powerpoint/2010/main">
    <mc:Choice Requires="p14">
      <p:transition spd="slow" p14:dur="2000" advTm="36976"/>
    </mc:Choice>
    <mc:Fallback xmlns="">
      <p:transition spd="slow" advTm="3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28CA-4A44-4123-89B9-7045250D738B}"/>
              </a:ext>
            </a:extLst>
          </p:cNvPr>
          <p:cNvSpPr>
            <a:spLocks noGrp="1"/>
          </p:cNvSpPr>
          <p:nvPr>
            <p:ph type="title"/>
          </p:nvPr>
        </p:nvSpPr>
        <p:spPr/>
        <p:txBody>
          <a:bodyPr/>
          <a:lstStyle/>
          <a:p>
            <a:r>
              <a:rPr lang="en-US" dirty="0">
                <a:solidFill>
                  <a:schemeClr val="tx1"/>
                </a:solidFill>
              </a:rPr>
              <a:t>Editing Apps </a:t>
            </a:r>
          </a:p>
        </p:txBody>
      </p:sp>
      <p:sp>
        <p:nvSpPr>
          <p:cNvPr id="3" name="Content Placeholder 2">
            <a:extLst>
              <a:ext uri="{FF2B5EF4-FFF2-40B4-BE49-F238E27FC236}">
                <a16:creationId xmlns:a16="http://schemas.microsoft.com/office/drawing/2014/main" id="{0781342F-17D6-4380-B638-BB5FDC952903}"/>
              </a:ext>
            </a:extLst>
          </p:cNvPr>
          <p:cNvSpPr>
            <a:spLocks noGrp="1"/>
          </p:cNvSpPr>
          <p:nvPr>
            <p:ph idx="1"/>
          </p:nvPr>
        </p:nvSpPr>
        <p:spPr/>
        <p:txBody>
          <a:bodyPr>
            <a:normAutofit lnSpcReduction="10000"/>
          </a:bodyPr>
          <a:lstStyle/>
          <a:p>
            <a:pPr>
              <a:spcAft>
                <a:spcPts val="500"/>
              </a:spcAft>
            </a:pPr>
            <a:r>
              <a:rPr lang="en-US" dirty="0"/>
              <a:t>Videoshop</a:t>
            </a:r>
          </a:p>
          <a:p>
            <a:pPr lvl="1">
              <a:spcAft>
                <a:spcPts val="500"/>
              </a:spcAft>
            </a:pPr>
            <a:r>
              <a:rPr lang="en-US" dirty="0"/>
              <a:t>Available on the Apple Store for free </a:t>
            </a:r>
          </a:p>
          <a:p>
            <a:pPr lvl="1">
              <a:spcAft>
                <a:spcPts val="500"/>
              </a:spcAft>
            </a:pPr>
            <a:r>
              <a:rPr lang="en-US" dirty="0"/>
              <a:t>Most features are free and easy to use </a:t>
            </a:r>
          </a:p>
          <a:p>
            <a:pPr>
              <a:spcAft>
                <a:spcPts val="500"/>
              </a:spcAft>
            </a:pPr>
            <a:r>
              <a:rPr lang="en-US" dirty="0"/>
              <a:t>iMovie</a:t>
            </a:r>
          </a:p>
          <a:p>
            <a:pPr lvl="1">
              <a:spcAft>
                <a:spcPts val="500"/>
              </a:spcAft>
            </a:pPr>
            <a:r>
              <a:rPr lang="en-US" dirty="0"/>
              <a:t>Free on the Apple Store </a:t>
            </a:r>
          </a:p>
          <a:p>
            <a:pPr lvl="1">
              <a:spcAft>
                <a:spcPts val="500"/>
              </a:spcAft>
            </a:pPr>
            <a:r>
              <a:rPr lang="en-US" dirty="0"/>
              <a:t>Allows editing on an Apple computer and synching right to your phone </a:t>
            </a:r>
          </a:p>
          <a:p>
            <a:pPr>
              <a:spcAft>
                <a:spcPts val="500"/>
              </a:spcAft>
            </a:pPr>
            <a:r>
              <a:rPr lang="en-US" dirty="0"/>
              <a:t>Quik by GoPro</a:t>
            </a:r>
          </a:p>
          <a:p>
            <a:pPr lvl="1">
              <a:spcAft>
                <a:spcPts val="500"/>
              </a:spcAft>
            </a:pPr>
            <a:r>
              <a:rPr lang="en-US" dirty="0"/>
              <a:t>A free editing app for both Android and Apple </a:t>
            </a:r>
          </a:p>
          <a:p>
            <a:pPr>
              <a:spcAft>
                <a:spcPts val="500"/>
              </a:spcAft>
            </a:pPr>
            <a:r>
              <a:rPr lang="en-US" dirty="0"/>
              <a:t>TikTok </a:t>
            </a:r>
          </a:p>
          <a:p>
            <a:pPr lvl="1">
              <a:spcAft>
                <a:spcPts val="500"/>
              </a:spcAft>
            </a:pPr>
            <a:r>
              <a:rPr lang="en-US" dirty="0"/>
              <a:t>Available on the Apple and Google store for free </a:t>
            </a:r>
          </a:p>
          <a:p>
            <a:pPr lvl="1">
              <a:spcAft>
                <a:spcPts val="500"/>
              </a:spcAft>
            </a:pPr>
            <a:r>
              <a:rPr lang="en-US" dirty="0"/>
              <a:t>Create and edit right in the app</a:t>
            </a:r>
          </a:p>
          <a:p>
            <a:pPr marL="457200" lvl="1" indent="0">
              <a:spcAft>
                <a:spcPts val="500"/>
              </a:spcAft>
              <a:buNone/>
            </a:pPr>
            <a:endParaRPr lang="en-US" dirty="0"/>
          </a:p>
        </p:txBody>
      </p:sp>
      <p:pic>
        <p:nvPicPr>
          <p:cNvPr id="4" name="Picture 3" descr="Logo, company name&#10;&#10;Description automatically generated">
            <a:extLst>
              <a:ext uri="{FF2B5EF4-FFF2-40B4-BE49-F238E27FC236}">
                <a16:creationId xmlns:a16="http://schemas.microsoft.com/office/drawing/2014/main" id="{8ED14DD2-6F65-4C2A-BB64-0CF665078B1C}"/>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5" name="Audio 4">
            <a:hlinkClick r:id="" action="ppaction://media"/>
            <a:extLst>
              <a:ext uri="{FF2B5EF4-FFF2-40B4-BE49-F238E27FC236}">
                <a16:creationId xmlns:a16="http://schemas.microsoft.com/office/drawing/2014/main" id="{8C641B9A-9A29-422C-A31A-AD22D8D68C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51719825"/>
      </p:ext>
    </p:extLst>
  </p:cSld>
  <p:clrMapOvr>
    <a:masterClrMapping/>
  </p:clrMapOvr>
  <mc:AlternateContent xmlns:mc="http://schemas.openxmlformats.org/markup-compatibility/2006" xmlns:p14="http://schemas.microsoft.com/office/powerpoint/2010/main">
    <mc:Choice Requires="p14">
      <p:transition spd="slow" p14:dur="2000" advTm="26156"/>
    </mc:Choice>
    <mc:Fallback xmlns="">
      <p:transition spd="slow" advTm="2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F733-DF93-47FA-9774-A234682F7625}"/>
              </a:ext>
            </a:extLst>
          </p:cNvPr>
          <p:cNvSpPr>
            <a:spLocks noGrp="1"/>
          </p:cNvSpPr>
          <p:nvPr>
            <p:ph type="title"/>
          </p:nvPr>
        </p:nvSpPr>
        <p:spPr/>
        <p:txBody>
          <a:bodyPr/>
          <a:lstStyle/>
          <a:p>
            <a:r>
              <a:rPr lang="en-US" dirty="0">
                <a:solidFill>
                  <a:schemeClr val="tx1"/>
                </a:solidFill>
              </a:rPr>
              <a:t>Helpful Articles for Using TikTok </a:t>
            </a:r>
          </a:p>
        </p:txBody>
      </p:sp>
      <p:sp>
        <p:nvSpPr>
          <p:cNvPr id="3" name="Content Placeholder 2">
            <a:extLst>
              <a:ext uri="{FF2B5EF4-FFF2-40B4-BE49-F238E27FC236}">
                <a16:creationId xmlns:a16="http://schemas.microsoft.com/office/drawing/2014/main" id="{7C1AC929-209A-477B-BEED-C2B6AB80C53C}"/>
              </a:ext>
            </a:extLst>
          </p:cNvPr>
          <p:cNvSpPr>
            <a:spLocks noGrp="1"/>
          </p:cNvSpPr>
          <p:nvPr>
            <p:ph idx="1"/>
          </p:nvPr>
        </p:nvSpPr>
        <p:spPr/>
        <p:txBody>
          <a:bodyPr/>
          <a:lstStyle/>
          <a:p>
            <a:pPr>
              <a:spcAft>
                <a:spcPts val="500"/>
              </a:spcAft>
              <a:buFont typeface="Arial" panose="020B0604020202020204" pitchFamily="34" charset="0"/>
              <a:buChar char="•"/>
            </a:pPr>
            <a:r>
              <a:rPr lang="en-US" dirty="0">
                <a:hlinkClick r:id="rId4"/>
              </a:rPr>
              <a:t>”How To Make TikTok Videos for Beginners” (brandsynario.com)</a:t>
            </a:r>
            <a:endParaRPr lang="en-US" dirty="0"/>
          </a:p>
          <a:p>
            <a:pPr>
              <a:spcAft>
                <a:spcPts val="500"/>
              </a:spcAft>
              <a:buFont typeface="Arial" panose="020B0604020202020204" pitchFamily="34" charset="0"/>
              <a:buChar char="•"/>
            </a:pPr>
            <a:r>
              <a:rPr lang="en-US" dirty="0">
                <a:hlinkClick r:id="rId5"/>
              </a:rPr>
              <a:t>“How to Use TikTok: Beginners Start Here” (hootsuite.com)</a:t>
            </a:r>
            <a:endParaRPr lang="en-US" dirty="0"/>
          </a:p>
          <a:p>
            <a:pPr>
              <a:spcAft>
                <a:spcPts val="500"/>
              </a:spcAft>
              <a:buFont typeface="Arial" panose="020B0604020202020204" pitchFamily="34" charset="0"/>
              <a:buChar char="•"/>
            </a:pPr>
            <a:r>
              <a:rPr lang="en-US" dirty="0">
                <a:hlinkClick r:id="rId6"/>
              </a:rPr>
              <a:t>“How to Use TikTok | The Ultimate Guide for Beginners” (influencermarketinghub.com)</a:t>
            </a:r>
            <a:endParaRPr lang="en-US" dirty="0"/>
          </a:p>
          <a:p>
            <a:pPr>
              <a:spcAft>
                <a:spcPts val="500"/>
              </a:spcAft>
              <a:buFont typeface="Arial" panose="020B0604020202020204" pitchFamily="34" charset="0"/>
              <a:buChar char="•"/>
            </a:pPr>
            <a:r>
              <a:rPr lang="en-US" dirty="0">
                <a:hlinkClick r:id="rId7"/>
              </a:rPr>
              <a:t>“How to Use TikTok – A Beginner’s Guide” (techjunkie.com)</a:t>
            </a:r>
            <a:endParaRPr lang="en-US" dirty="0"/>
          </a:p>
          <a:p>
            <a:pPr>
              <a:spcAft>
                <a:spcPts val="500"/>
              </a:spcAft>
            </a:pPr>
            <a:endParaRPr lang="en-US" dirty="0"/>
          </a:p>
        </p:txBody>
      </p:sp>
      <p:pic>
        <p:nvPicPr>
          <p:cNvPr id="4" name="Picture 3" descr="Logo, company name&#10;&#10;Description automatically generated">
            <a:extLst>
              <a:ext uri="{FF2B5EF4-FFF2-40B4-BE49-F238E27FC236}">
                <a16:creationId xmlns:a16="http://schemas.microsoft.com/office/drawing/2014/main" id="{AACBF470-5D58-4819-B965-5A3165B23AB9}"/>
              </a:ext>
            </a:extLst>
          </p:cNvPr>
          <p:cNvPicPr>
            <a:picLocks noChangeAspect="1"/>
          </p:cNvPicPr>
          <p:nvPr/>
        </p:nvPicPr>
        <p:blipFill>
          <a:blip r:embed="rId8"/>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8894505A-3170-4FFF-A182-A88C5B3C4B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3455853"/>
      </p:ext>
    </p:extLst>
  </p:cSld>
  <p:clrMapOvr>
    <a:masterClrMapping/>
  </p:clrMapOvr>
  <mc:AlternateContent xmlns:mc="http://schemas.openxmlformats.org/markup-compatibility/2006" xmlns:p14="http://schemas.microsoft.com/office/powerpoint/2010/main">
    <mc:Choice Requires="p14">
      <p:transition spd="slow" p14:dur="2000" advTm="5606"/>
    </mc:Choice>
    <mc:Fallback xmlns="">
      <p:transition spd="slow" advTm="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AFDA-3FB4-40C1-8C3E-DD9E725D39B4}"/>
              </a:ext>
            </a:extLst>
          </p:cNvPr>
          <p:cNvSpPr>
            <a:spLocks noGrp="1"/>
          </p:cNvSpPr>
          <p:nvPr>
            <p:ph type="title"/>
          </p:nvPr>
        </p:nvSpPr>
        <p:spPr/>
        <p:txBody>
          <a:bodyPr/>
          <a:lstStyle/>
          <a:p>
            <a:r>
              <a:rPr lang="en-US" dirty="0">
                <a:solidFill>
                  <a:schemeClr val="tx1"/>
                </a:solidFill>
              </a:rPr>
              <a:t>Helpful YouTube Videos </a:t>
            </a:r>
            <a:br>
              <a:rPr lang="en-US" dirty="0">
                <a:solidFill>
                  <a:schemeClr val="tx1"/>
                </a:solidFill>
              </a:rPr>
            </a:br>
            <a:r>
              <a:rPr lang="en-US" dirty="0">
                <a:solidFill>
                  <a:schemeClr val="tx1"/>
                </a:solidFill>
              </a:rPr>
              <a:t>for Using TikTok</a:t>
            </a:r>
          </a:p>
        </p:txBody>
      </p:sp>
      <p:sp>
        <p:nvSpPr>
          <p:cNvPr id="3" name="Content Placeholder 2">
            <a:extLst>
              <a:ext uri="{FF2B5EF4-FFF2-40B4-BE49-F238E27FC236}">
                <a16:creationId xmlns:a16="http://schemas.microsoft.com/office/drawing/2014/main" id="{EA8F01C4-1CB6-4A8A-A567-E93949305521}"/>
              </a:ext>
            </a:extLst>
          </p:cNvPr>
          <p:cNvSpPr>
            <a:spLocks noGrp="1"/>
          </p:cNvSpPr>
          <p:nvPr>
            <p:ph idx="1"/>
          </p:nvPr>
        </p:nvSpPr>
        <p:spPr/>
        <p:txBody>
          <a:bodyPr/>
          <a:lstStyle/>
          <a:p>
            <a:pPr>
              <a:spcAft>
                <a:spcPts val="500"/>
              </a:spcAft>
              <a:buFont typeface="Arial" panose="020B0604020202020204" pitchFamily="34" charset="0"/>
              <a:buChar char="•"/>
            </a:pPr>
            <a:r>
              <a:rPr lang="en-US" dirty="0">
                <a:hlinkClick r:id="rId4"/>
              </a:rPr>
              <a:t>“How To Edit Videos On Your Phone”</a:t>
            </a:r>
            <a:endParaRPr lang="en-US" dirty="0"/>
          </a:p>
          <a:p>
            <a:pPr>
              <a:spcAft>
                <a:spcPts val="500"/>
              </a:spcAft>
              <a:buFont typeface="Arial" panose="020B0604020202020204" pitchFamily="34" charset="0"/>
              <a:buChar char="•"/>
            </a:pPr>
            <a:r>
              <a:rPr lang="en-US" dirty="0">
                <a:hlinkClick r:id="rId5"/>
              </a:rPr>
              <a:t>“How to Edit Videos on Android (COMPLETE Beginner’s Guide!)”</a:t>
            </a:r>
            <a:endParaRPr lang="en-US" dirty="0"/>
          </a:p>
          <a:p>
            <a:pPr>
              <a:spcAft>
                <a:spcPts val="500"/>
              </a:spcAft>
              <a:buFont typeface="Arial" panose="020B0604020202020204" pitchFamily="34" charset="0"/>
              <a:buChar char="•"/>
            </a:pPr>
            <a:r>
              <a:rPr lang="en-US" dirty="0">
                <a:hlinkClick r:id="rId6"/>
              </a:rPr>
              <a:t>“How to Film + Edit on your iPhone! Beginners Guide”</a:t>
            </a:r>
            <a:endParaRPr lang="en-US" dirty="0"/>
          </a:p>
          <a:p>
            <a:pPr>
              <a:spcAft>
                <a:spcPts val="500"/>
              </a:spcAft>
              <a:buFont typeface="Arial" panose="020B0604020202020204" pitchFamily="34" charset="0"/>
              <a:buChar char="•"/>
            </a:pPr>
            <a:r>
              <a:rPr lang="en-US" dirty="0">
                <a:hlinkClick r:id="rId7"/>
              </a:rPr>
              <a:t>“How to Make YouTube Videos with Your PHONE”</a:t>
            </a:r>
            <a:endParaRPr lang="en-US" dirty="0"/>
          </a:p>
          <a:p>
            <a:pPr>
              <a:spcAft>
                <a:spcPts val="500"/>
              </a:spcAft>
              <a:buFont typeface="Arial" panose="020B0604020202020204" pitchFamily="34" charset="0"/>
              <a:buChar char="•"/>
            </a:pPr>
            <a:r>
              <a:rPr lang="en-US" dirty="0">
                <a:hlinkClick r:id="rId8"/>
              </a:rPr>
              <a:t>“How to Edit a TikTok Video 2021 - Tik Tok Editing Tutorial”</a:t>
            </a:r>
            <a:endParaRPr lang="en-US" dirty="0"/>
          </a:p>
          <a:p>
            <a:pPr>
              <a:spcAft>
                <a:spcPts val="500"/>
              </a:spcAft>
              <a:buFont typeface="Arial" panose="020B0604020202020204" pitchFamily="34" charset="0"/>
              <a:buChar char="•"/>
            </a:pPr>
            <a:r>
              <a:rPr lang="en-US" dirty="0">
                <a:hlinkClick r:id="rId9"/>
              </a:rPr>
              <a:t>“TikTok Tutorial: How to Make TikTok Videos for Beginners”</a:t>
            </a:r>
            <a:endParaRPr lang="en-US" dirty="0"/>
          </a:p>
        </p:txBody>
      </p:sp>
      <p:pic>
        <p:nvPicPr>
          <p:cNvPr id="4" name="Picture 3" descr="Logo, company name&#10;&#10;Description automatically generated">
            <a:extLst>
              <a:ext uri="{FF2B5EF4-FFF2-40B4-BE49-F238E27FC236}">
                <a16:creationId xmlns:a16="http://schemas.microsoft.com/office/drawing/2014/main" id="{81B14205-0A6A-4CA8-9F02-7D6950E87592}"/>
              </a:ext>
            </a:extLst>
          </p:cNvPr>
          <p:cNvPicPr>
            <a:picLocks noChangeAspect="1"/>
          </p:cNvPicPr>
          <p:nvPr/>
        </p:nvPicPr>
        <p:blipFill>
          <a:blip r:embed="rId10"/>
          <a:stretch>
            <a:fillRect/>
          </a:stretch>
        </p:blipFill>
        <p:spPr>
          <a:xfrm>
            <a:off x="11094720" y="126156"/>
            <a:ext cx="885825" cy="885825"/>
          </a:xfrm>
          <a:prstGeom prst="rect">
            <a:avLst/>
          </a:prstGeom>
        </p:spPr>
      </p:pic>
      <p:pic>
        <p:nvPicPr>
          <p:cNvPr id="5" name="Audio 4">
            <a:hlinkClick r:id="" action="ppaction://media"/>
            <a:extLst>
              <a:ext uri="{FF2B5EF4-FFF2-40B4-BE49-F238E27FC236}">
                <a16:creationId xmlns:a16="http://schemas.microsoft.com/office/drawing/2014/main" id="{8C072F5C-6467-408F-8397-016C1A09F7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56497195"/>
      </p:ext>
    </p:extLst>
  </p:cSld>
  <p:clrMapOvr>
    <a:masterClrMapping/>
  </p:clrMapOvr>
  <mc:AlternateContent xmlns:mc="http://schemas.openxmlformats.org/markup-compatibility/2006" xmlns:p14="http://schemas.microsoft.com/office/powerpoint/2010/main">
    <mc:Choice Requires="p14">
      <p:transition spd="slow" p14:dur="2000" advTm="7415"/>
    </mc:Choice>
    <mc:Fallback xmlns="">
      <p:transition spd="slow" advTm="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F733-DF93-47FA-9774-A234682F7625}"/>
              </a:ext>
            </a:extLst>
          </p:cNvPr>
          <p:cNvSpPr>
            <a:spLocks noGrp="1"/>
          </p:cNvSpPr>
          <p:nvPr>
            <p:ph type="title"/>
          </p:nvPr>
        </p:nvSpPr>
        <p:spPr/>
        <p:txBody>
          <a:bodyPr/>
          <a:lstStyle/>
          <a:p>
            <a:r>
              <a:rPr lang="en-US" dirty="0">
                <a:solidFill>
                  <a:schemeClr val="tx1"/>
                </a:solidFill>
              </a:rPr>
              <a:t>Helpful YouTube Videos for Using Instagram Reels </a:t>
            </a:r>
          </a:p>
        </p:txBody>
      </p:sp>
      <p:sp>
        <p:nvSpPr>
          <p:cNvPr id="3" name="Content Placeholder 2">
            <a:extLst>
              <a:ext uri="{FF2B5EF4-FFF2-40B4-BE49-F238E27FC236}">
                <a16:creationId xmlns:a16="http://schemas.microsoft.com/office/drawing/2014/main" id="{7C1AC929-209A-477B-BEED-C2B6AB80C53C}"/>
              </a:ext>
            </a:extLst>
          </p:cNvPr>
          <p:cNvSpPr>
            <a:spLocks noGrp="1"/>
          </p:cNvSpPr>
          <p:nvPr>
            <p:ph idx="1"/>
          </p:nvPr>
        </p:nvSpPr>
        <p:spPr/>
        <p:txBody>
          <a:bodyPr/>
          <a:lstStyle/>
          <a:p>
            <a:pPr>
              <a:spcAft>
                <a:spcPts val="500"/>
              </a:spcAft>
              <a:buFont typeface="Arial" panose="020B0604020202020204" pitchFamily="34" charset="0"/>
              <a:buChar char="•"/>
            </a:pPr>
            <a:r>
              <a:rPr lang="en-US" dirty="0">
                <a:hlinkClick r:id="rId4"/>
              </a:rPr>
              <a:t>Beginners Guide to Instagram Reels - How to Make Reels on IG – YouTube</a:t>
            </a:r>
            <a:endParaRPr lang="en-US" dirty="0"/>
          </a:p>
          <a:p>
            <a:pPr>
              <a:spcAft>
                <a:spcPts val="500"/>
              </a:spcAft>
              <a:buFont typeface="Arial" panose="020B0604020202020204" pitchFamily="34" charset="0"/>
              <a:buChar char="•"/>
            </a:pPr>
            <a:r>
              <a:rPr lang="en-US" dirty="0">
                <a:hlinkClick r:id="rId5"/>
              </a:rPr>
              <a:t>15 Instagram REELS Tips, Tricks &amp; Hacks | YOU MUST KNOW!!! – YouTube</a:t>
            </a:r>
            <a:endParaRPr lang="en-US" dirty="0"/>
          </a:p>
          <a:p>
            <a:pPr>
              <a:spcAft>
                <a:spcPts val="500"/>
              </a:spcAft>
              <a:buFont typeface="Arial" panose="020B0604020202020204" pitchFamily="34" charset="0"/>
              <a:buChar char="•"/>
            </a:pPr>
            <a:r>
              <a:rPr lang="en-US" dirty="0">
                <a:hlinkClick r:id="rId6"/>
              </a:rPr>
              <a:t>UPDATED INSTAGRAM REELS TUTORIAL 2022 | Everything you need to know step by step - YouTube</a:t>
            </a:r>
            <a:endParaRPr lang="en-US" dirty="0"/>
          </a:p>
          <a:p>
            <a:pPr>
              <a:spcAft>
                <a:spcPts val="500"/>
              </a:spcAft>
              <a:buFont typeface="Arial" panose="020B0604020202020204" pitchFamily="34" charset="0"/>
              <a:buChar char="•"/>
            </a:pPr>
            <a:endParaRPr lang="en-US" dirty="0"/>
          </a:p>
        </p:txBody>
      </p:sp>
      <p:pic>
        <p:nvPicPr>
          <p:cNvPr id="4" name="Picture 3" descr="Logo, company name&#10;&#10;Description automatically generated">
            <a:extLst>
              <a:ext uri="{FF2B5EF4-FFF2-40B4-BE49-F238E27FC236}">
                <a16:creationId xmlns:a16="http://schemas.microsoft.com/office/drawing/2014/main" id="{AACBF470-5D58-4819-B965-5A3165B23AB9}"/>
              </a:ext>
            </a:extLst>
          </p:cNvPr>
          <p:cNvPicPr>
            <a:picLocks noChangeAspect="1"/>
          </p:cNvPicPr>
          <p:nvPr/>
        </p:nvPicPr>
        <p:blipFill>
          <a:blip r:embed="rId7"/>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306CD8F3-BE53-402F-B368-4565EB33A2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0315482"/>
      </p:ext>
    </p:extLst>
  </p:cSld>
  <p:clrMapOvr>
    <a:masterClrMapping/>
  </p:clrMapOvr>
  <mc:AlternateContent xmlns:mc="http://schemas.openxmlformats.org/markup-compatibility/2006" xmlns:p14="http://schemas.microsoft.com/office/powerpoint/2010/main">
    <mc:Choice Requires="p14">
      <p:transition spd="slow" p14:dur="2000" advTm="8190"/>
    </mc:Choice>
    <mc:Fallback xmlns="">
      <p:transition spd="slow" advTm="8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A2D0-08C7-438D-A163-6962C178207C}"/>
              </a:ext>
            </a:extLst>
          </p:cNvPr>
          <p:cNvSpPr>
            <a:spLocks noGrp="1"/>
          </p:cNvSpPr>
          <p:nvPr>
            <p:ph type="ctrTitle"/>
          </p:nvPr>
        </p:nvSpPr>
        <p:spPr/>
        <p:txBody>
          <a:bodyPr/>
          <a:lstStyle/>
          <a:p>
            <a:r>
              <a:rPr lang="en-US" dirty="0">
                <a:solidFill>
                  <a:schemeClr val="tx1"/>
                </a:solidFill>
              </a:rPr>
              <a:t>Questions?</a:t>
            </a:r>
          </a:p>
        </p:txBody>
      </p:sp>
      <p:pic>
        <p:nvPicPr>
          <p:cNvPr id="3" name="Picture 2" descr="Logo, company name&#10;&#10;Description automatically generated">
            <a:extLst>
              <a:ext uri="{FF2B5EF4-FFF2-40B4-BE49-F238E27FC236}">
                <a16:creationId xmlns:a16="http://schemas.microsoft.com/office/drawing/2014/main" id="{5AD8950D-97E3-48CD-8407-796D9A15181F}"/>
              </a:ext>
            </a:extLst>
          </p:cNvPr>
          <p:cNvPicPr>
            <a:picLocks noChangeAspect="1"/>
          </p:cNvPicPr>
          <p:nvPr/>
        </p:nvPicPr>
        <p:blipFill>
          <a:blip r:embed="rId4"/>
          <a:stretch>
            <a:fillRect/>
          </a:stretch>
        </p:blipFill>
        <p:spPr>
          <a:xfrm>
            <a:off x="11094720" y="126156"/>
            <a:ext cx="885825" cy="885825"/>
          </a:xfrm>
          <a:prstGeom prst="rect">
            <a:avLst/>
          </a:prstGeom>
        </p:spPr>
      </p:pic>
      <p:sp>
        <p:nvSpPr>
          <p:cNvPr id="4" name="TextBox 3">
            <a:extLst>
              <a:ext uri="{FF2B5EF4-FFF2-40B4-BE49-F238E27FC236}">
                <a16:creationId xmlns:a16="http://schemas.microsoft.com/office/drawing/2014/main" id="{A87D2903-5EEF-48FC-9325-3D365C081EC4}"/>
              </a:ext>
            </a:extLst>
          </p:cNvPr>
          <p:cNvSpPr txBox="1"/>
          <p:nvPr/>
        </p:nvSpPr>
        <p:spPr>
          <a:xfrm>
            <a:off x="1097280" y="4561840"/>
            <a:ext cx="9834880" cy="369332"/>
          </a:xfrm>
          <a:prstGeom prst="rect">
            <a:avLst/>
          </a:prstGeom>
          <a:noFill/>
        </p:spPr>
        <p:txBody>
          <a:bodyPr wrap="square" rtlCol="0">
            <a:spAutoFit/>
          </a:bodyPr>
          <a:lstStyle/>
          <a:p>
            <a:r>
              <a:rPr lang="en-US" sz="1800" dirty="0">
                <a:effectLst/>
                <a:highlight>
                  <a:srgbClr val="FFFFFF"/>
                </a:highlight>
                <a:latin typeface="Segoe UI" panose="020B0502040204020203" pitchFamily="34" charset="0"/>
              </a:rPr>
              <a:t>Contact the AAMA Marketing and Communications </a:t>
            </a:r>
            <a:r>
              <a:rPr lang="en-US" sz="1800" dirty="0">
                <a:effectLst/>
                <a:latin typeface="Segoe UI" panose="020B0502040204020203" pitchFamily="34" charset="0"/>
              </a:rPr>
              <a:t>Department at </a:t>
            </a:r>
            <a:r>
              <a:rPr lang="en-US" sz="1800" dirty="0">
                <a:effectLst/>
                <a:latin typeface="Segoe UI" panose="020B0502040204020203" pitchFamily="34" charset="0"/>
                <a:hlinkClick r:id="rId5"/>
              </a:rPr>
              <a:t>MarCom@aama-ntl.org</a:t>
            </a:r>
            <a:r>
              <a:rPr lang="en-US" sz="1800" dirty="0">
                <a:effectLst/>
                <a:latin typeface="Segoe UI" panose="020B0502040204020203" pitchFamily="34" charset="0"/>
              </a:rPr>
              <a:t>.</a:t>
            </a:r>
            <a:endParaRPr lang="en-US" dirty="0"/>
          </a:p>
        </p:txBody>
      </p:sp>
      <p:pic>
        <p:nvPicPr>
          <p:cNvPr id="7" name="Audio 6">
            <a:hlinkClick r:id="" action="ppaction://media"/>
            <a:extLst>
              <a:ext uri="{FF2B5EF4-FFF2-40B4-BE49-F238E27FC236}">
                <a16:creationId xmlns:a16="http://schemas.microsoft.com/office/drawing/2014/main" id="{568C5D56-3D30-4A22-A6A8-81883757A3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425502"/>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B24F-0BAF-4D57-AAB7-F816A5B999BF}"/>
              </a:ext>
            </a:extLst>
          </p:cNvPr>
          <p:cNvSpPr>
            <a:spLocks noGrp="1"/>
          </p:cNvSpPr>
          <p:nvPr>
            <p:ph type="title"/>
          </p:nvPr>
        </p:nvSpPr>
        <p:spPr/>
        <p:txBody>
          <a:bodyPr>
            <a:normAutofit/>
          </a:bodyPr>
          <a:lstStyle/>
          <a:p>
            <a:r>
              <a:rPr lang="en-US" dirty="0">
                <a:solidFill>
                  <a:schemeClr val="tx1"/>
                </a:solidFill>
              </a:rPr>
              <a:t>Creating Social Media Accounts Cont.</a:t>
            </a:r>
          </a:p>
        </p:txBody>
      </p:sp>
      <p:sp>
        <p:nvSpPr>
          <p:cNvPr id="3" name="Content Placeholder 2">
            <a:extLst>
              <a:ext uri="{FF2B5EF4-FFF2-40B4-BE49-F238E27FC236}">
                <a16:creationId xmlns:a16="http://schemas.microsoft.com/office/drawing/2014/main" id="{31CCBAC8-8054-4FEF-B0E8-DB032AF42E05}"/>
              </a:ext>
            </a:extLst>
          </p:cNvPr>
          <p:cNvSpPr>
            <a:spLocks noGrp="1"/>
          </p:cNvSpPr>
          <p:nvPr>
            <p:ph idx="1"/>
          </p:nvPr>
        </p:nvSpPr>
        <p:spPr/>
        <p:txBody>
          <a:bodyPr>
            <a:normAutofit/>
          </a:bodyPr>
          <a:lstStyle/>
          <a:p>
            <a:pPr marL="384048" lvl="2" indent="0">
              <a:spcAft>
                <a:spcPts val="500"/>
              </a:spcAft>
              <a:buNone/>
            </a:pPr>
            <a:r>
              <a:rPr lang="en-US" sz="2000" dirty="0"/>
              <a:t>Signing Up for LinkedIn </a:t>
            </a:r>
          </a:p>
          <a:p>
            <a:pPr lvl="2">
              <a:spcAft>
                <a:spcPts val="500"/>
              </a:spcAft>
            </a:pPr>
            <a:r>
              <a:rPr lang="en-US" sz="2000" dirty="0">
                <a:hlinkClick r:id="rId4"/>
              </a:rPr>
              <a:t>https://www.youtube.com/watch?v=qG4NF-2tt4c</a:t>
            </a:r>
            <a:endParaRPr lang="en-US" sz="2000" dirty="0"/>
          </a:p>
          <a:p>
            <a:pPr lvl="2">
              <a:spcAft>
                <a:spcPts val="500"/>
              </a:spcAft>
            </a:pPr>
            <a:r>
              <a:rPr lang="en-US" sz="2000" dirty="0">
                <a:hlinkClick r:id="rId5"/>
              </a:rPr>
              <a:t>https://www.youtube.com/watch?v=jh5eDSMPvjE</a:t>
            </a:r>
            <a:r>
              <a:rPr lang="en-US" sz="2000" dirty="0"/>
              <a:t> </a:t>
            </a:r>
          </a:p>
          <a:p>
            <a:pPr marL="384048" lvl="2" indent="0">
              <a:spcAft>
                <a:spcPts val="500"/>
              </a:spcAft>
              <a:buNone/>
            </a:pPr>
            <a:endParaRPr lang="en-US" sz="2000" dirty="0"/>
          </a:p>
          <a:p>
            <a:pPr marL="384048" lvl="2" indent="0">
              <a:spcAft>
                <a:spcPts val="500"/>
              </a:spcAft>
              <a:buNone/>
            </a:pPr>
            <a:r>
              <a:rPr lang="en-US" sz="2000" dirty="0"/>
              <a:t>Signing Up for </a:t>
            </a:r>
            <a:r>
              <a:rPr lang="en-US" sz="2000" dirty="0" err="1"/>
              <a:t>TikTok</a:t>
            </a:r>
            <a:r>
              <a:rPr lang="en-US" sz="2000" dirty="0"/>
              <a:t> </a:t>
            </a:r>
          </a:p>
          <a:p>
            <a:pPr lvl="2">
              <a:spcAft>
                <a:spcPts val="500"/>
              </a:spcAft>
            </a:pPr>
            <a:r>
              <a:rPr lang="en-US" sz="2000" dirty="0">
                <a:hlinkClick r:id="rId6"/>
              </a:rPr>
              <a:t>https://www.youtube.com/watch?v=9Dj6CJ7Phnw</a:t>
            </a:r>
            <a:endParaRPr lang="en-US" sz="2000" dirty="0"/>
          </a:p>
          <a:p>
            <a:pPr lvl="2">
              <a:spcAft>
                <a:spcPts val="500"/>
              </a:spcAft>
            </a:pPr>
            <a:r>
              <a:rPr lang="en-US" sz="2000" dirty="0">
                <a:hlinkClick r:id="rId7"/>
              </a:rPr>
              <a:t>https://www.youtube.com/watch?v=VBKjFah9KpU</a:t>
            </a:r>
            <a:endParaRPr lang="en-US" sz="2000" dirty="0"/>
          </a:p>
          <a:p>
            <a:pPr lvl="2">
              <a:spcAft>
                <a:spcPts val="500"/>
              </a:spcAft>
            </a:pPr>
            <a:endParaRPr lang="en-US" sz="2000" dirty="0"/>
          </a:p>
          <a:p>
            <a:pPr lvl="2">
              <a:spcAft>
                <a:spcPts val="500"/>
              </a:spcAft>
            </a:pPr>
            <a:endParaRPr lang="en-US" sz="2000" dirty="0"/>
          </a:p>
        </p:txBody>
      </p:sp>
      <p:pic>
        <p:nvPicPr>
          <p:cNvPr id="5" name="Picture 4" descr="Logo, company name&#10;&#10;Description automatically generated">
            <a:extLst>
              <a:ext uri="{FF2B5EF4-FFF2-40B4-BE49-F238E27FC236}">
                <a16:creationId xmlns:a16="http://schemas.microsoft.com/office/drawing/2014/main" id="{D274DF53-FD95-41B6-8F9C-0F7C19735F92}"/>
              </a:ext>
            </a:extLst>
          </p:cNvPr>
          <p:cNvPicPr>
            <a:picLocks noChangeAspect="1"/>
          </p:cNvPicPr>
          <p:nvPr/>
        </p:nvPicPr>
        <p:blipFill>
          <a:blip r:embed="rId8"/>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18A3A891-8B58-482A-970D-E3C024FB44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18983416"/>
      </p:ext>
    </p:extLst>
  </p:cSld>
  <p:clrMapOvr>
    <a:masterClrMapping/>
  </p:clrMapOvr>
  <mc:AlternateContent xmlns:mc="http://schemas.openxmlformats.org/markup-compatibility/2006" xmlns:p14="http://schemas.microsoft.com/office/powerpoint/2010/main">
    <mc:Choice Requires="p14">
      <p:transition spd="slow" p14:dur="2000" advTm="7185"/>
    </mc:Choice>
    <mc:Fallback xmlns="">
      <p:transition spd="slow" advTm="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62C7-AA44-4B89-A6E6-6947DD610E38}"/>
              </a:ext>
            </a:extLst>
          </p:cNvPr>
          <p:cNvSpPr>
            <a:spLocks noGrp="1"/>
          </p:cNvSpPr>
          <p:nvPr>
            <p:ph type="ctrTitle"/>
          </p:nvPr>
        </p:nvSpPr>
        <p:spPr/>
        <p:txBody>
          <a:bodyPr/>
          <a:lstStyle/>
          <a:p>
            <a:r>
              <a:rPr lang="en-US" dirty="0">
                <a:solidFill>
                  <a:schemeClr val="tx1"/>
                </a:solidFill>
              </a:rPr>
              <a:t>Engaging</a:t>
            </a:r>
          </a:p>
        </p:txBody>
      </p:sp>
      <p:pic>
        <p:nvPicPr>
          <p:cNvPr id="3" name="Picture 2" descr="Logo, company name&#10;&#10;Description automatically generated">
            <a:extLst>
              <a:ext uri="{FF2B5EF4-FFF2-40B4-BE49-F238E27FC236}">
                <a16:creationId xmlns:a16="http://schemas.microsoft.com/office/drawing/2014/main" id="{85A35957-27AF-4DE9-B2C1-0F50F7CDA5A0}"/>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F31A5082-9140-4B9B-BEDB-81B6018304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1018925"/>
      </p:ext>
    </p:extLst>
  </p:cSld>
  <p:clrMapOvr>
    <a:masterClrMapping/>
  </p:clrMapOvr>
  <mc:AlternateContent xmlns:mc="http://schemas.openxmlformats.org/markup-compatibility/2006" xmlns:p14="http://schemas.microsoft.com/office/powerpoint/2010/main">
    <mc:Choice Requires="p14">
      <p:transition spd="slow" p14:dur="2000" advTm="4932"/>
    </mc:Choice>
    <mc:Fallback xmlns="">
      <p:transition spd="slow" advTm="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7B24F-0BAF-4D57-AAB7-F816A5B999BF}"/>
              </a:ext>
            </a:extLst>
          </p:cNvPr>
          <p:cNvSpPr>
            <a:spLocks noGrp="1"/>
          </p:cNvSpPr>
          <p:nvPr>
            <p:ph type="title"/>
          </p:nvPr>
        </p:nvSpPr>
        <p:spPr/>
        <p:txBody>
          <a:bodyPr/>
          <a:lstStyle/>
          <a:p>
            <a:r>
              <a:rPr lang="en-US" dirty="0">
                <a:solidFill>
                  <a:schemeClr val="tx1"/>
                </a:solidFill>
              </a:rPr>
              <a:t>Engaging on Social Media </a:t>
            </a:r>
          </a:p>
        </p:txBody>
      </p:sp>
      <p:sp>
        <p:nvSpPr>
          <p:cNvPr id="3" name="Content Placeholder 2">
            <a:extLst>
              <a:ext uri="{FF2B5EF4-FFF2-40B4-BE49-F238E27FC236}">
                <a16:creationId xmlns:a16="http://schemas.microsoft.com/office/drawing/2014/main" id="{31CCBAC8-8054-4FEF-B0E8-DB032AF42E05}"/>
              </a:ext>
            </a:extLst>
          </p:cNvPr>
          <p:cNvSpPr>
            <a:spLocks noGrp="1"/>
          </p:cNvSpPr>
          <p:nvPr>
            <p:ph idx="1"/>
          </p:nvPr>
        </p:nvSpPr>
        <p:spPr/>
        <p:txBody>
          <a:bodyPr/>
          <a:lstStyle/>
          <a:p>
            <a:pPr marL="0" indent="0">
              <a:spcAft>
                <a:spcPts val="500"/>
              </a:spcAft>
              <a:buNone/>
            </a:pPr>
            <a:r>
              <a:rPr lang="en-US" dirty="0"/>
              <a:t>If you are uncomfortable creating your own content, engaging with content already created by the American Association of Medical Assistants</a:t>
            </a:r>
            <a:r>
              <a:rPr lang="en-US" baseline="30000" dirty="0"/>
              <a:t>®</a:t>
            </a:r>
            <a:r>
              <a:rPr lang="en-US" dirty="0"/>
              <a:t> (AAMA) is a great way to show support. </a:t>
            </a:r>
          </a:p>
          <a:p>
            <a:pPr marL="0" indent="0">
              <a:spcAft>
                <a:spcPts val="500"/>
              </a:spcAft>
              <a:buNone/>
            </a:pPr>
            <a:r>
              <a:rPr lang="en-US" u="sng" dirty="0"/>
              <a:t>How to Engage on Facebook</a:t>
            </a:r>
          </a:p>
          <a:p>
            <a:pPr lvl="1">
              <a:spcAft>
                <a:spcPts val="500"/>
              </a:spcAft>
            </a:pPr>
            <a:r>
              <a:rPr lang="en-US" dirty="0"/>
              <a:t>Reacting to a post (like, love, care, etc.)</a:t>
            </a:r>
          </a:p>
          <a:p>
            <a:pPr lvl="1">
              <a:spcAft>
                <a:spcPts val="500"/>
              </a:spcAft>
            </a:pPr>
            <a:r>
              <a:rPr lang="en-US" dirty="0"/>
              <a:t>Commenting on a post</a:t>
            </a:r>
          </a:p>
          <a:p>
            <a:pPr lvl="1">
              <a:spcAft>
                <a:spcPts val="500"/>
              </a:spcAft>
            </a:pPr>
            <a:r>
              <a:rPr lang="en-US" dirty="0"/>
              <a:t>Sharing the post via your own feed </a:t>
            </a:r>
          </a:p>
          <a:p>
            <a:pPr lvl="2">
              <a:spcAft>
                <a:spcPts val="500"/>
              </a:spcAft>
            </a:pPr>
            <a:r>
              <a:rPr lang="en-US" dirty="0"/>
              <a:t>Sharing is a vital way to reach more people on Facebook. </a:t>
            </a:r>
          </a:p>
          <a:p>
            <a:pPr lvl="2">
              <a:spcAft>
                <a:spcPts val="500"/>
              </a:spcAft>
            </a:pPr>
            <a:r>
              <a:rPr lang="en-US" dirty="0"/>
              <a:t>When you share a post from the AAMA on your personal Facebook page, all your friends will then see the post. </a:t>
            </a:r>
          </a:p>
        </p:txBody>
      </p:sp>
      <p:pic>
        <p:nvPicPr>
          <p:cNvPr id="6" name="Picture 5" descr="Bubble chart&#10;&#10;Description automatically generated with low confidence">
            <a:extLst>
              <a:ext uri="{FF2B5EF4-FFF2-40B4-BE49-F238E27FC236}">
                <a16:creationId xmlns:a16="http://schemas.microsoft.com/office/drawing/2014/main" id="{4799A15F-7880-4D89-9FCD-23E09FA1A5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928" y="3298684"/>
            <a:ext cx="4347488" cy="926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Logo, company name&#10;&#10;Description automatically generated">
            <a:extLst>
              <a:ext uri="{FF2B5EF4-FFF2-40B4-BE49-F238E27FC236}">
                <a16:creationId xmlns:a16="http://schemas.microsoft.com/office/drawing/2014/main" id="{D274DF53-FD95-41B6-8F9C-0F7C19735F92}"/>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7" name="Audio 6">
            <a:hlinkClick r:id="" action="ppaction://media"/>
            <a:extLst>
              <a:ext uri="{FF2B5EF4-FFF2-40B4-BE49-F238E27FC236}">
                <a16:creationId xmlns:a16="http://schemas.microsoft.com/office/drawing/2014/main" id="{3C4CD5D7-7767-43F1-813B-84227A88B3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61330188"/>
      </p:ext>
    </p:extLst>
  </p:cSld>
  <p:clrMapOvr>
    <a:masterClrMapping/>
  </p:clrMapOvr>
  <mc:AlternateContent xmlns:mc="http://schemas.openxmlformats.org/markup-compatibility/2006" xmlns:p14="http://schemas.microsoft.com/office/powerpoint/2010/main">
    <mc:Choice Requires="p14">
      <p:transition spd="slow" p14:dur="2000" advTm="28292"/>
    </mc:Choice>
    <mc:Fallback xmlns="">
      <p:transition spd="slow" advTm="28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042B-BE26-4612-921C-8E28BE8A6693}"/>
              </a:ext>
            </a:extLst>
          </p:cNvPr>
          <p:cNvSpPr>
            <a:spLocks noGrp="1"/>
          </p:cNvSpPr>
          <p:nvPr>
            <p:ph type="title"/>
          </p:nvPr>
        </p:nvSpPr>
        <p:spPr/>
        <p:txBody>
          <a:bodyPr>
            <a:normAutofit/>
          </a:bodyPr>
          <a:lstStyle/>
          <a:p>
            <a:r>
              <a:rPr lang="en-US" dirty="0">
                <a:solidFill>
                  <a:schemeClr val="tx1"/>
                </a:solidFill>
              </a:rPr>
              <a:t>Engaging on Social Media Cont.</a:t>
            </a:r>
          </a:p>
        </p:txBody>
      </p:sp>
      <p:sp>
        <p:nvSpPr>
          <p:cNvPr id="3" name="Content Placeholder 2">
            <a:extLst>
              <a:ext uri="{FF2B5EF4-FFF2-40B4-BE49-F238E27FC236}">
                <a16:creationId xmlns:a16="http://schemas.microsoft.com/office/drawing/2014/main" id="{5AE267F6-3891-4976-887E-F9B7A0E0FE94}"/>
              </a:ext>
            </a:extLst>
          </p:cNvPr>
          <p:cNvSpPr>
            <a:spLocks noGrp="1"/>
          </p:cNvSpPr>
          <p:nvPr>
            <p:ph idx="1"/>
          </p:nvPr>
        </p:nvSpPr>
        <p:spPr>
          <a:xfrm>
            <a:off x="5882741" y="2204233"/>
            <a:ext cx="5211979" cy="3416300"/>
          </a:xfrm>
        </p:spPr>
        <p:txBody>
          <a:bodyPr anchor="ctr">
            <a:normAutofit/>
          </a:bodyPr>
          <a:lstStyle/>
          <a:p>
            <a:pPr marL="0" indent="0">
              <a:spcAft>
                <a:spcPts val="500"/>
              </a:spcAft>
              <a:buNone/>
            </a:pPr>
            <a:r>
              <a:rPr lang="en-US" u="sng" dirty="0"/>
              <a:t>How to Engage on Instagram</a:t>
            </a:r>
            <a:endParaRPr lang="en-US" dirty="0"/>
          </a:p>
          <a:p>
            <a:pPr lvl="1">
              <a:spcAft>
                <a:spcPts val="500"/>
              </a:spcAft>
            </a:pPr>
            <a:r>
              <a:rPr lang="en-US" dirty="0"/>
              <a:t>Liking a post </a:t>
            </a:r>
          </a:p>
          <a:p>
            <a:pPr lvl="1">
              <a:spcAft>
                <a:spcPts val="500"/>
              </a:spcAft>
            </a:pPr>
            <a:r>
              <a:rPr lang="en-US" dirty="0"/>
              <a:t>Commenting on a post</a:t>
            </a:r>
          </a:p>
          <a:p>
            <a:pPr lvl="1">
              <a:spcAft>
                <a:spcPts val="500"/>
              </a:spcAft>
            </a:pPr>
            <a:r>
              <a:rPr lang="en-US" dirty="0"/>
              <a:t>Sharing a post to your Instagram story</a:t>
            </a:r>
          </a:p>
          <a:p>
            <a:pPr lvl="1">
              <a:spcAft>
                <a:spcPts val="500"/>
              </a:spcAft>
            </a:pPr>
            <a:r>
              <a:rPr lang="en-US" dirty="0"/>
              <a:t>Saving a post to a personal collection</a:t>
            </a:r>
          </a:p>
          <a:p>
            <a:pPr lvl="1">
              <a:spcAft>
                <a:spcPts val="500"/>
              </a:spcAft>
            </a:pPr>
            <a:r>
              <a:rPr lang="en-US" dirty="0"/>
              <a:t>Sharing a post via direct message to others</a:t>
            </a:r>
          </a:p>
        </p:txBody>
      </p:sp>
      <p:pic>
        <p:nvPicPr>
          <p:cNvPr id="5" name="Picture 4" descr="Graphical user interface, text&#10;&#10;Description automatically generated">
            <a:extLst>
              <a:ext uri="{FF2B5EF4-FFF2-40B4-BE49-F238E27FC236}">
                <a16:creationId xmlns:a16="http://schemas.microsoft.com/office/drawing/2014/main" id="{D610B6F9-56BB-4F24-B784-B4F43B51A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560" y="3428999"/>
            <a:ext cx="4345024" cy="966767"/>
          </a:xfrm>
          <a:prstGeom prst="roundRect">
            <a:avLst>
              <a:gd name="adj" fmla="val 1858"/>
            </a:avLst>
          </a:prstGeom>
          <a:effectLst>
            <a:outerShdw blurRad="50800" dist="50800" dir="5400000" algn="tl" rotWithShape="0">
              <a:srgbClr val="000000">
                <a:alpha val="43000"/>
              </a:srgbClr>
            </a:outerShdw>
          </a:effectLst>
        </p:spPr>
      </p:pic>
      <p:pic>
        <p:nvPicPr>
          <p:cNvPr id="6" name="Picture 5" descr="Logo, company name&#10;&#10;Description automatically generated">
            <a:extLst>
              <a:ext uri="{FF2B5EF4-FFF2-40B4-BE49-F238E27FC236}">
                <a16:creationId xmlns:a16="http://schemas.microsoft.com/office/drawing/2014/main" id="{5A671EB6-B7CB-4399-B37B-50CF7244CD8D}"/>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8" name="Audio 7">
            <a:hlinkClick r:id="" action="ppaction://media"/>
            <a:extLst>
              <a:ext uri="{FF2B5EF4-FFF2-40B4-BE49-F238E27FC236}">
                <a16:creationId xmlns:a16="http://schemas.microsoft.com/office/drawing/2014/main" id="{CF00E1B8-C608-4FD3-A0AB-CC51BA833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32256535"/>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042B-BE26-4612-921C-8E28BE8A6693}"/>
              </a:ext>
            </a:extLst>
          </p:cNvPr>
          <p:cNvSpPr>
            <a:spLocks noGrp="1"/>
          </p:cNvSpPr>
          <p:nvPr>
            <p:ph type="title"/>
          </p:nvPr>
        </p:nvSpPr>
        <p:spPr/>
        <p:txBody>
          <a:bodyPr>
            <a:normAutofit/>
          </a:bodyPr>
          <a:lstStyle/>
          <a:p>
            <a:r>
              <a:rPr lang="en-US" dirty="0">
                <a:solidFill>
                  <a:schemeClr val="tx1"/>
                </a:solidFill>
              </a:rPr>
              <a:t>Engaging on Social Media Cont.</a:t>
            </a:r>
          </a:p>
        </p:txBody>
      </p:sp>
      <p:sp>
        <p:nvSpPr>
          <p:cNvPr id="3" name="Content Placeholder 2">
            <a:extLst>
              <a:ext uri="{FF2B5EF4-FFF2-40B4-BE49-F238E27FC236}">
                <a16:creationId xmlns:a16="http://schemas.microsoft.com/office/drawing/2014/main" id="{5AE267F6-3891-4976-887E-F9B7A0E0FE94}"/>
              </a:ext>
            </a:extLst>
          </p:cNvPr>
          <p:cNvSpPr>
            <a:spLocks noGrp="1"/>
          </p:cNvSpPr>
          <p:nvPr>
            <p:ph idx="1"/>
          </p:nvPr>
        </p:nvSpPr>
        <p:spPr>
          <a:xfrm>
            <a:off x="5882741" y="2204233"/>
            <a:ext cx="5211979" cy="3416300"/>
          </a:xfrm>
        </p:spPr>
        <p:txBody>
          <a:bodyPr anchor="ctr">
            <a:normAutofit/>
          </a:bodyPr>
          <a:lstStyle/>
          <a:p>
            <a:pPr marL="0">
              <a:spcAft>
                <a:spcPts val="500"/>
              </a:spcAft>
              <a:buNone/>
            </a:pPr>
            <a:r>
              <a:rPr lang="en-US" dirty="0"/>
              <a:t>Instagram has a similar feature to </a:t>
            </a:r>
            <a:r>
              <a:rPr lang="en-US" dirty="0" err="1"/>
              <a:t>TikTok</a:t>
            </a:r>
            <a:r>
              <a:rPr lang="en-US" dirty="0"/>
              <a:t> called Instagram Reels within the Instagram app. The videos are only up to a minute long.</a:t>
            </a:r>
          </a:p>
          <a:p>
            <a:pPr marL="0" indent="0">
              <a:spcAft>
                <a:spcPts val="500"/>
              </a:spcAft>
              <a:buNone/>
            </a:pPr>
            <a:r>
              <a:rPr lang="en-US" u="sng" dirty="0"/>
              <a:t>How to Engage on Instagram Reels</a:t>
            </a:r>
          </a:p>
          <a:p>
            <a:pPr lvl="1">
              <a:spcAft>
                <a:spcPts val="500"/>
              </a:spcAft>
            </a:pPr>
            <a:r>
              <a:rPr lang="en-US" dirty="0"/>
              <a:t>Liking a video</a:t>
            </a:r>
          </a:p>
          <a:p>
            <a:pPr lvl="1">
              <a:spcAft>
                <a:spcPts val="500"/>
              </a:spcAft>
            </a:pPr>
            <a:r>
              <a:rPr lang="en-US" dirty="0"/>
              <a:t>Commenting on a video </a:t>
            </a:r>
          </a:p>
          <a:p>
            <a:pPr lvl="1">
              <a:spcAft>
                <a:spcPts val="500"/>
              </a:spcAft>
            </a:pPr>
            <a:r>
              <a:rPr lang="en-US" dirty="0"/>
              <a:t>Sharing a video</a:t>
            </a:r>
          </a:p>
          <a:p>
            <a:pPr lvl="1">
              <a:spcAft>
                <a:spcPts val="500"/>
              </a:spcAft>
            </a:pPr>
            <a:endParaRPr lang="en-US" dirty="0"/>
          </a:p>
        </p:txBody>
      </p:sp>
      <p:pic>
        <p:nvPicPr>
          <p:cNvPr id="6" name="Picture 5" descr="Logo, company name&#10;&#10;Description automatically generated">
            <a:extLst>
              <a:ext uri="{FF2B5EF4-FFF2-40B4-BE49-F238E27FC236}">
                <a16:creationId xmlns:a16="http://schemas.microsoft.com/office/drawing/2014/main" id="{5A671EB6-B7CB-4399-B37B-50CF7244CD8D}"/>
              </a:ext>
            </a:extLst>
          </p:cNvPr>
          <p:cNvPicPr>
            <a:picLocks noChangeAspect="1"/>
          </p:cNvPicPr>
          <p:nvPr/>
        </p:nvPicPr>
        <p:blipFill>
          <a:blip r:embed="rId4"/>
          <a:stretch>
            <a:fillRect/>
          </a:stretch>
        </p:blipFill>
        <p:spPr>
          <a:xfrm>
            <a:off x="11094720" y="126156"/>
            <a:ext cx="885825" cy="885825"/>
          </a:xfrm>
          <a:prstGeom prst="rect">
            <a:avLst/>
          </a:prstGeom>
        </p:spPr>
      </p:pic>
      <p:pic>
        <p:nvPicPr>
          <p:cNvPr id="1026" name="Picture 2">
            <a:extLst>
              <a:ext uri="{FF2B5EF4-FFF2-40B4-BE49-F238E27FC236}">
                <a16:creationId xmlns:a16="http://schemas.microsoft.com/office/drawing/2014/main" id="{CC88C66F-544B-489A-848B-568F44DED7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194708"/>
            <a:ext cx="1447800" cy="313037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194A6DD-D156-4382-8B7F-67BB5458A5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6986075"/>
      </p:ext>
    </p:extLst>
  </p:cSld>
  <p:clrMapOvr>
    <a:masterClrMapping/>
  </p:clrMapOvr>
  <mc:AlternateContent xmlns:mc="http://schemas.openxmlformats.org/markup-compatibility/2006" xmlns:p14="http://schemas.microsoft.com/office/powerpoint/2010/main">
    <mc:Choice Requires="p14">
      <p:transition spd="slow" p14:dur="2000" advTm="20629"/>
    </mc:Choice>
    <mc:Fallback xmlns="">
      <p:transition spd="slow" advTm="2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042B-BE26-4612-921C-8E28BE8A6693}"/>
              </a:ext>
            </a:extLst>
          </p:cNvPr>
          <p:cNvSpPr>
            <a:spLocks noGrp="1"/>
          </p:cNvSpPr>
          <p:nvPr>
            <p:ph type="title"/>
          </p:nvPr>
        </p:nvSpPr>
        <p:spPr/>
        <p:txBody>
          <a:bodyPr>
            <a:normAutofit/>
          </a:bodyPr>
          <a:lstStyle/>
          <a:p>
            <a:r>
              <a:rPr lang="en-US" dirty="0">
                <a:solidFill>
                  <a:schemeClr val="tx1"/>
                </a:solidFill>
              </a:rPr>
              <a:t>Engaging on Social Media Cont.</a:t>
            </a:r>
          </a:p>
        </p:txBody>
      </p:sp>
      <p:sp>
        <p:nvSpPr>
          <p:cNvPr id="3" name="Content Placeholder 2">
            <a:extLst>
              <a:ext uri="{FF2B5EF4-FFF2-40B4-BE49-F238E27FC236}">
                <a16:creationId xmlns:a16="http://schemas.microsoft.com/office/drawing/2014/main" id="{5AE267F6-3891-4976-887E-F9B7A0E0FE94}"/>
              </a:ext>
            </a:extLst>
          </p:cNvPr>
          <p:cNvSpPr>
            <a:spLocks noGrp="1"/>
          </p:cNvSpPr>
          <p:nvPr>
            <p:ph idx="1"/>
          </p:nvPr>
        </p:nvSpPr>
        <p:spPr>
          <a:xfrm>
            <a:off x="6096000" y="2156460"/>
            <a:ext cx="5211979" cy="3416300"/>
          </a:xfrm>
        </p:spPr>
        <p:txBody>
          <a:bodyPr anchor="ctr">
            <a:normAutofit/>
          </a:bodyPr>
          <a:lstStyle/>
          <a:p>
            <a:pPr marL="0" indent="0">
              <a:spcAft>
                <a:spcPts val="500"/>
              </a:spcAft>
              <a:buNone/>
            </a:pPr>
            <a:r>
              <a:rPr lang="en-US" u="sng" dirty="0"/>
              <a:t>How to Engage on LinkedIn</a:t>
            </a:r>
          </a:p>
          <a:p>
            <a:pPr lvl="1">
              <a:spcAft>
                <a:spcPts val="500"/>
              </a:spcAft>
            </a:pPr>
            <a:r>
              <a:rPr lang="en-US" dirty="0"/>
              <a:t>Reacting to a post (like, celebrate, love, etc.)</a:t>
            </a:r>
          </a:p>
          <a:p>
            <a:pPr lvl="1">
              <a:spcAft>
                <a:spcPts val="500"/>
              </a:spcAft>
            </a:pPr>
            <a:r>
              <a:rPr lang="en-US" dirty="0"/>
              <a:t>Commenting on a post </a:t>
            </a:r>
          </a:p>
          <a:p>
            <a:pPr lvl="1">
              <a:spcAft>
                <a:spcPts val="500"/>
              </a:spcAft>
            </a:pPr>
            <a:r>
              <a:rPr lang="en-US" dirty="0"/>
              <a:t>Sharing a post to your personal profile page</a:t>
            </a:r>
          </a:p>
          <a:p>
            <a:pPr lvl="1">
              <a:spcAft>
                <a:spcPts val="500"/>
              </a:spcAft>
            </a:pPr>
            <a:r>
              <a:rPr lang="en-US" dirty="0"/>
              <a:t>Sending a post directly to others</a:t>
            </a:r>
          </a:p>
        </p:txBody>
      </p:sp>
      <p:pic>
        <p:nvPicPr>
          <p:cNvPr id="4" name="Picture 3" descr="Graphical user interface, text, application&#10;&#10;Description automatically generated">
            <a:extLst>
              <a:ext uri="{FF2B5EF4-FFF2-40B4-BE49-F238E27FC236}">
                <a16:creationId xmlns:a16="http://schemas.microsoft.com/office/drawing/2014/main" id="{FE653908-B2BD-4CEF-AE07-1840043F7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2941293"/>
            <a:ext cx="4345024" cy="1846634"/>
          </a:xfrm>
          <a:prstGeom prst="roundRect">
            <a:avLst>
              <a:gd name="adj" fmla="val 1858"/>
            </a:avLst>
          </a:prstGeom>
          <a:effectLst>
            <a:outerShdw blurRad="50800" dist="50800" dir="5400000" algn="tl" rotWithShape="0">
              <a:srgbClr val="000000">
                <a:alpha val="43000"/>
              </a:srgbClr>
            </a:outerShdw>
          </a:effectLst>
        </p:spPr>
      </p:pic>
      <p:pic>
        <p:nvPicPr>
          <p:cNvPr id="5" name="Picture 4" descr="Logo, company name&#10;&#10;Description automatically generated">
            <a:extLst>
              <a:ext uri="{FF2B5EF4-FFF2-40B4-BE49-F238E27FC236}">
                <a16:creationId xmlns:a16="http://schemas.microsoft.com/office/drawing/2014/main" id="{BD2416EE-3068-4232-AF60-8B2C03B4CCB8}"/>
              </a:ext>
            </a:extLst>
          </p:cNvPr>
          <p:cNvPicPr>
            <a:picLocks noChangeAspect="1"/>
          </p:cNvPicPr>
          <p:nvPr/>
        </p:nvPicPr>
        <p:blipFill>
          <a:blip r:embed="rId5"/>
          <a:stretch>
            <a:fillRect/>
          </a:stretch>
        </p:blipFill>
        <p:spPr>
          <a:xfrm>
            <a:off x="11094720" y="126156"/>
            <a:ext cx="885825" cy="885825"/>
          </a:xfrm>
          <a:prstGeom prst="rect">
            <a:avLst/>
          </a:prstGeom>
        </p:spPr>
      </p:pic>
      <p:pic>
        <p:nvPicPr>
          <p:cNvPr id="6" name="Audio 5">
            <a:hlinkClick r:id="" action="ppaction://media"/>
            <a:extLst>
              <a:ext uri="{FF2B5EF4-FFF2-40B4-BE49-F238E27FC236}">
                <a16:creationId xmlns:a16="http://schemas.microsoft.com/office/drawing/2014/main" id="{F3C829BB-4E1E-47AA-88F5-BAD5DE0085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6168020"/>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212121"/>
      </a:dk2>
      <a:lt2>
        <a:srgbClr val="CDD0D1"/>
      </a:lt2>
      <a:accent1>
        <a:srgbClr val="EE3124"/>
      </a:accent1>
      <a:accent2>
        <a:srgbClr val="000000"/>
      </a:accent2>
      <a:accent3>
        <a:srgbClr val="EAAC35"/>
      </a:accent3>
      <a:accent4>
        <a:srgbClr val="9BAF68"/>
      </a:accent4>
      <a:accent5>
        <a:srgbClr val="68B9A6"/>
      </a:accent5>
      <a:accent6>
        <a:srgbClr val="50B1D4"/>
      </a:accent6>
      <a:hlink>
        <a:srgbClr val="0070C0"/>
      </a:hlink>
      <a:folHlink>
        <a:srgbClr val="149B9E"/>
      </a:folHlink>
    </a:clrScheme>
    <a:fontScheme name="Custom 1">
      <a:majorFont>
        <a:latin typeface="Palatino Linotype"/>
        <a:ea typeface=""/>
        <a:cs typeface=""/>
      </a:majorFont>
      <a:minorFont>
        <a:latin typeface="Segoe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12907</TotalTime>
  <Words>2527</Words>
  <Application>Microsoft Office PowerPoint</Application>
  <PresentationFormat>Widescreen</PresentationFormat>
  <Paragraphs>248</Paragraphs>
  <Slides>36</Slides>
  <Notes>1</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niveau-grotesk</vt:lpstr>
      <vt:lpstr>Palatino Linotype</vt:lpstr>
      <vt:lpstr>Rubik</vt:lpstr>
      <vt:lpstr>Segoe UI</vt:lpstr>
      <vt:lpstr>Retrospect</vt:lpstr>
      <vt:lpstr>Beginners’ Social Media Toolkit</vt:lpstr>
      <vt:lpstr>Creating an Account</vt:lpstr>
      <vt:lpstr>Creating Social Media Accounts</vt:lpstr>
      <vt:lpstr>Creating Social Media Accounts Cont.</vt:lpstr>
      <vt:lpstr>Engaging</vt:lpstr>
      <vt:lpstr>Engaging on Social Media </vt:lpstr>
      <vt:lpstr>Engaging on Social Media Cont.</vt:lpstr>
      <vt:lpstr>Engaging on Social Media Cont.</vt:lpstr>
      <vt:lpstr>Engaging on Social Media Cont.</vt:lpstr>
      <vt:lpstr>Engaging on Social Media Cont.</vt:lpstr>
      <vt:lpstr>Engaging on Social Media Cont.</vt:lpstr>
      <vt:lpstr>How to Sign Up for AAMA Post Notifications</vt:lpstr>
      <vt:lpstr>Notifications on Facebook</vt:lpstr>
      <vt:lpstr>Notifications on Instagram</vt:lpstr>
      <vt:lpstr>Tagging the AAMA</vt:lpstr>
      <vt:lpstr>How to Tag on Facebook</vt:lpstr>
      <vt:lpstr>How to Tag on Instagram</vt:lpstr>
      <vt:lpstr>How to Tag on LinkedIn</vt:lpstr>
      <vt:lpstr>How to Tag on TikTok</vt:lpstr>
      <vt:lpstr>How to Tag on Twitter</vt:lpstr>
      <vt:lpstr>Hashtags </vt:lpstr>
      <vt:lpstr>What Is a Hashtag? </vt:lpstr>
      <vt:lpstr>The Importance of Hashtags </vt:lpstr>
      <vt:lpstr>When to Use a Hashtag</vt:lpstr>
      <vt:lpstr>Content Creation</vt:lpstr>
      <vt:lpstr>What Kind of Content Should You Create?</vt:lpstr>
      <vt:lpstr>What Kind of Content Should I Create? </vt:lpstr>
      <vt:lpstr>What Kind of Content Should I Create? </vt:lpstr>
      <vt:lpstr>How to Make Videos for Social Media </vt:lpstr>
      <vt:lpstr>Tips for Making Videos  Look More Professional</vt:lpstr>
      <vt:lpstr>Tips for Making Videos  Look More Professional</vt:lpstr>
      <vt:lpstr>Editing Apps </vt:lpstr>
      <vt:lpstr>Helpful Articles for Using TikTok </vt:lpstr>
      <vt:lpstr>Helpful YouTube Videos  for Using TikTok</vt:lpstr>
      <vt:lpstr>Helpful YouTube Videos for Using Instagram Reels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Videos for Social Media</dc:title>
  <dc:creator>Felicia</dc:creator>
  <cp:lastModifiedBy>Miranda Sanks-Korenchan</cp:lastModifiedBy>
  <cp:revision>32</cp:revision>
  <dcterms:created xsi:type="dcterms:W3CDTF">2021-10-27T16:23:38Z</dcterms:created>
  <dcterms:modified xsi:type="dcterms:W3CDTF">2022-03-28T20:24:25Z</dcterms:modified>
</cp:coreProperties>
</file>