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4" r:id="rId9"/>
    <p:sldId id="268" r:id="rId10"/>
    <p:sldId id="269" r:id="rId11"/>
    <p:sldId id="265" r:id="rId12"/>
    <p:sldId id="266" r:id="rId13"/>
    <p:sldId id="270" r:id="rId14"/>
    <p:sldId id="263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nda Sanks" initials="MS" lastIdx="6" clrIdx="0">
    <p:extLst>
      <p:ext uri="{19B8F6BF-5375-455C-9EA6-DF929625EA0E}">
        <p15:presenceInfo xmlns:p15="http://schemas.microsoft.com/office/powerpoint/2012/main" userId="S-1-5-21-1482476501-1960408961-725345543-5298" providerId="AD"/>
      </p:ext>
    </p:extLst>
  </p:cmAuthor>
  <p:cmAuthor id="2" name="Jean Lynch" initials="JL" lastIdx="9" clrIdx="1">
    <p:extLst>
      <p:ext uri="{19B8F6BF-5375-455C-9EA6-DF929625EA0E}">
        <p15:presenceInfo xmlns:p15="http://schemas.microsoft.com/office/powerpoint/2012/main" userId="S-1-5-21-1482476501-1960408961-725345543-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684A2-C0AA-43A7-821A-14B3844DFA6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0F44-15F7-4667-9DA8-95DEE2C8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50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59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2DA0-D510-4218-9E94-58F2D1FC4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8D5EC-FE09-4E7C-B8C7-C77340D7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Z6f_hfv_nw" TargetMode="External"/><Relationship Id="rId2" Type="http://schemas.openxmlformats.org/officeDocument/2006/relationships/hyperlink" Target="https://youtu.be/Kl6R92zxLi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6" y="2705644"/>
            <a:ext cx="7766936" cy="1646302"/>
          </a:xfrm>
        </p:spPr>
        <p:txBody>
          <a:bodyPr/>
          <a:lstStyle/>
          <a:p>
            <a:pPr algn="ctr"/>
            <a:r>
              <a:rPr lang="en-US" sz="7200" dirty="0"/>
              <a:t>Build a Stronger Association!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6" y="453260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Membership Recruitment and Retention 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Tools to Help You Succeed</a:t>
            </a:r>
          </a:p>
        </p:txBody>
      </p:sp>
    </p:spTree>
    <p:extLst>
      <p:ext uri="{BB962C8B-B14F-4D97-AF65-F5344CB8AC3E}">
        <p14:creationId xmlns:p14="http://schemas.microsoft.com/office/powerpoint/2010/main" val="102687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7839-725F-490B-8D6A-63B095EA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2779"/>
            <a:ext cx="7315199" cy="854118"/>
          </a:xfrm>
        </p:spPr>
        <p:txBody>
          <a:bodyPr/>
          <a:lstStyle/>
          <a:p>
            <a:r>
              <a:rPr lang="en-US" dirty="0"/>
              <a:t>Reach out,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288F-C4E9-4E66-B6F0-B5216DFB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5" y="1488613"/>
            <a:ext cx="9658859" cy="3880773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Utilize your membership committee to engage with the members/nonmembers to attend meetings/education.</a:t>
            </a:r>
          </a:p>
          <a:p>
            <a:pPr lvl="1"/>
            <a:r>
              <a:rPr lang="en-US" sz="2400" dirty="0"/>
              <a:t>Create a Welcome Committee – or have it be part of the Membership Committee</a:t>
            </a:r>
          </a:p>
          <a:p>
            <a:pPr lvl="3"/>
            <a:r>
              <a:rPr lang="en-US" sz="2400" dirty="0"/>
              <a:t>Welcome new members and help establish an </a:t>
            </a:r>
            <a:br>
              <a:rPr lang="en-US" sz="2400" dirty="0"/>
            </a:br>
            <a:r>
              <a:rPr lang="en-US" sz="2400" dirty="0"/>
              <a:t>immediate sense of belonging.</a:t>
            </a:r>
          </a:p>
          <a:p>
            <a:pPr lvl="3"/>
            <a:r>
              <a:rPr lang="en-US" sz="2400" dirty="0"/>
              <a:t>Ask newcomers where they work and what they do.</a:t>
            </a:r>
          </a:p>
          <a:p>
            <a:pPr lvl="3"/>
            <a:r>
              <a:rPr lang="en-US" sz="2400" dirty="0"/>
              <a:t>Introduce new members to a veteran member.</a:t>
            </a:r>
          </a:p>
          <a:p>
            <a:pPr lvl="3"/>
            <a:r>
              <a:rPr lang="en-US" sz="2400" dirty="0"/>
              <a:t>Observe new members throughout the event and </a:t>
            </a:r>
            <a:br>
              <a:rPr lang="en-US" sz="2400" dirty="0"/>
            </a:br>
            <a:r>
              <a:rPr lang="en-US" sz="2400" dirty="0"/>
              <a:t>work to enhance engagement. </a:t>
            </a:r>
          </a:p>
          <a:p>
            <a:pPr lvl="3"/>
            <a:r>
              <a:rPr lang="en-US" sz="2400" dirty="0"/>
              <a:t>Making that personal connection with them will help them to be engaged</a:t>
            </a: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86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05" y="562665"/>
            <a:ext cx="8596668" cy="801189"/>
          </a:xfrm>
        </p:spPr>
        <p:txBody>
          <a:bodyPr/>
          <a:lstStyle/>
          <a:p>
            <a:r>
              <a:rPr lang="en-US" dirty="0"/>
              <a:t>Observe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05" y="1512065"/>
            <a:ext cx="8596668" cy="5286103"/>
          </a:xfrm>
        </p:spPr>
        <p:txBody>
          <a:bodyPr>
            <a:noAutofit/>
          </a:bodyPr>
          <a:lstStyle/>
          <a:p>
            <a:r>
              <a:rPr lang="en-US" sz="2400" dirty="0"/>
              <a:t>Observe members at events:</a:t>
            </a:r>
          </a:p>
          <a:p>
            <a:pPr lvl="1"/>
            <a:r>
              <a:rPr lang="en-US" sz="2400" dirty="0"/>
              <a:t>Are they there alone?</a:t>
            </a:r>
          </a:p>
          <a:p>
            <a:pPr lvl="1"/>
            <a:r>
              <a:rPr lang="en-US" sz="2400" dirty="0"/>
              <a:t>Are they interacting with others?</a:t>
            </a:r>
          </a:p>
          <a:p>
            <a:pPr lvl="1"/>
            <a:r>
              <a:rPr lang="en-US" sz="2400" dirty="0"/>
              <a:t>Are your members interacting with them?</a:t>
            </a:r>
          </a:p>
          <a:p>
            <a:pPr lvl="1"/>
            <a:r>
              <a:rPr lang="en-US" sz="2400" dirty="0"/>
              <a:t>What are their reactions to what is happening?</a:t>
            </a:r>
          </a:p>
          <a:p>
            <a:r>
              <a:rPr lang="en-US" sz="2400" dirty="0"/>
              <a:t>Put yourself in their shoes―what do you see?</a:t>
            </a:r>
          </a:p>
          <a:p>
            <a:pPr lvl="1"/>
            <a:r>
              <a:rPr lang="en-US" sz="2400" dirty="0"/>
              <a:t>How are the members treating them?</a:t>
            </a:r>
          </a:p>
          <a:p>
            <a:pPr lvl="1"/>
            <a:r>
              <a:rPr lang="en-US" sz="2400" dirty="0"/>
              <a:t>How would you feel if you were that member?</a:t>
            </a:r>
          </a:p>
          <a:p>
            <a:r>
              <a:rPr lang="en-US" sz="2400" dirty="0"/>
              <a:t>Use this information to determine what else you can do to recruit and retain your members.</a:t>
            </a:r>
          </a:p>
        </p:txBody>
      </p:sp>
    </p:spTree>
    <p:extLst>
      <p:ext uri="{BB962C8B-B14F-4D97-AF65-F5344CB8AC3E}">
        <p14:creationId xmlns:p14="http://schemas.microsoft.com/office/powerpoint/2010/main" val="260659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13" y="563301"/>
            <a:ext cx="8596668" cy="818606"/>
          </a:xfrm>
        </p:spPr>
        <p:txBody>
          <a:bodyPr/>
          <a:lstStyle/>
          <a:p>
            <a:r>
              <a:rPr lang="en-US" dirty="0"/>
              <a:t>Engage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13" y="1532818"/>
            <a:ext cx="8596668" cy="4473819"/>
          </a:xfrm>
        </p:spPr>
        <p:txBody>
          <a:bodyPr>
            <a:normAutofit/>
          </a:bodyPr>
          <a:lstStyle/>
          <a:p>
            <a:r>
              <a:rPr lang="en-US" sz="2400" dirty="0"/>
              <a:t>Make sure they feel welcomed and that they bring value to the organization.</a:t>
            </a:r>
          </a:p>
          <a:p>
            <a:r>
              <a:rPr lang="en-US" sz="2400" dirty="0"/>
              <a:t>Use a mentor/mentee program to help give them the resources to be successful in their career and future role within the organization.</a:t>
            </a:r>
          </a:p>
          <a:p>
            <a:r>
              <a:rPr lang="en-US" sz="2400" dirty="0"/>
              <a:t>Ensure that long-term members are welcoming and see the value in new and innovative ideas.</a:t>
            </a:r>
          </a:p>
          <a:p>
            <a:r>
              <a:rPr lang="en-US" sz="2400" dirty="0"/>
              <a:t>Have them volunteer and serve on committees―get them involved.</a:t>
            </a:r>
          </a:p>
        </p:txBody>
      </p:sp>
    </p:spTree>
    <p:extLst>
      <p:ext uri="{BB962C8B-B14F-4D97-AF65-F5344CB8AC3E}">
        <p14:creationId xmlns:p14="http://schemas.microsoft.com/office/powerpoint/2010/main" val="32712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4EED-421B-4C78-81BD-DF2029C7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88" y="563301"/>
            <a:ext cx="8596668" cy="1320800"/>
          </a:xfrm>
        </p:spPr>
        <p:txBody>
          <a:bodyPr/>
          <a:lstStyle/>
          <a:p>
            <a:r>
              <a:rPr lang="en-US" dirty="0"/>
              <a:t>Engage student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4CD9-96D9-4967-91E9-7B066E6A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8" y="157158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Get students involved.</a:t>
            </a:r>
          </a:p>
          <a:p>
            <a:pPr lvl="1"/>
            <a:r>
              <a:rPr lang="en-US" sz="2200" dirty="0"/>
              <a:t>Have a student representative on your BOT―have them get other students involved.</a:t>
            </a:r>
          </a:p>
          <a:p>
            <a:r>
              <a:rPr lang="en-US" sz="2400" dirty="0"/>
              <a:t>Offer a new member orientation program―explain: </a:t>
            </a:r>
          </a:p>
          <a:p>
            <a:pPr lvl="1"/>
            <a:r>
              <a:rPr lang="en-US" sz="2200" dirty="0"/>
              <a:t>Member benefits </a:t>
            </a:r>
          </a:p>
          <a:p>
            <a:pPr lvl="1"/>
            <a:r>
              <a:rPr lang="en-US" sz="2200" dirty="0"/>
              <a:t>How to recertify </a:t>
            </a:r>
          </a:p>
          <a:p>
            <a:pPr lvl="1"/>
            <a:r>
              <a:rPr lang="en-US" sz="2200" dirty="0"/>
              <a:t>How to renew membership.</a:t>
            </a:r>
          </a:p>
          <a:p>
            <a:r>
              <a:rPr lang="en-US" sz="2600" dirty="0"/>
              <a:t>Add a 10-minute session to each of your meetings to go over these items―don’t assume everyone knows.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2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20" y="375332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https://youtu.be/Kl6R92zxLic</a:t>
            </a:r>
            <a:r>
              <a:rPr lang="en-US" dirty="0"/>
              <a:t>				</a:t>
            </a:r>
            <a:r>
              <a:rPr lang="en-US" dirty="0">
                <a:hlinkClick r:id="rId3"/>
              </a:rPr>
              <a:t>https://youtu.be/uZ6f_hfv_nw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Smooththepath.net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60" t="3462" r="3399" b="1524"/>
          <a:stretch/>
        </p:blipFill>
        <p:spPr>
          <a:xfrm>
            <a:off x="846666" y="876100"/>
            <a:ext cx="3364089" cy="239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414" r="-1" b="5521"/>
          <a:stretch/>
        </p:blipFill>
        <p:spPr>
          <a:xfrm>
            <a:off x="5396089" y="875869"/>
            <a:ext cx="3900531" cy="2397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412" t="5165" r="2317" b="6930"/>
          <a:stretch/>
        </p:blipFill>
        <p:spPr>
          <a:xfrm>
            <a:off x="2883001" y="3584223"/>
            <a:ext cx="6413619" cy="3273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11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AAMA State/Chapter CMA (AAMA) 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356" y="2840677"/>
            <a:ext cx="84531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Sign in and find member lists under the “My Account.”</a:t>
            </a: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Your role at the state or local level determines your access.</a:t>
            </a: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 will be available to the following lists: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Membership Roster: Current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Nonrenewing Members: Delinquent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Nonmember CMAs (AAMA): CMAs (AAMA) who never joined or haven’t renewed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CMAs (AAMA): Those who recently passed the CMA (AAMA) Exam (coming soon―by early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awicker\AppData\Local\Temp\SNAGHTML560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1" y="1306474"/>
            <a:ext cx="7882355" cy="15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B17D70-AFF7-473F-8FFB-DDAE842AB9E2}"/>
              </a:ext>
            </a:extLst>
          </p:cNvPr>
          <p:cNvGrpSpPr/>
          <p:nvPr/>
        </p:nvGrpSpPr>
        <p:grpSpPr>
          <a:xfrm>
            <a:off x="9343316" y="609600"/>
            <a:ext cx="2108878" cy="5905500"/>
            <a:chOff x="9465860" y="876300"/>
            <a:chExt cx="1863790" cy="5372100"/>
          </a:xfrm>
        </p:grpSpPr>
        <p:pic>
          <p:nvPicPr>
            <p:cNvPr id="4" name="Picture 1" descr="image001">
              <a:extLst>
                <a:ext uri="{FF2B5EF4-FFF2-40B4-BE49-F238E27FC236}">
                  <a16:creationId xmlns:a16="http://schemas.microsoft.com/office/drawing/2014/main" id="{DADA7270-3FCC-4655-B92A-D9EF4D5A7B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6117" b="2849"/>
            <a:stretch/>
          </p:blipFill>
          <p:spPr bwMode="auto">
            <a:xfrm>
              <a:off x="9465860" y="876300"/>
              <a:ext cx="1863790" cy="53721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F50348-6BD8-4472-8811-126C6C1E4C1F}"/>
                </a:ext>
              </a:extLst>
            </p:cNvPr>
            <p:cNvSpPr/>
            <p:nvPr/>
          </p:nvSpPr>
          <p:spPr>
            <a:xfrm>
              <a:off x="9465860" y="4492100"/>
              <a:ext cx="1863789" cy="175629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1136C7-95ED-4379-B5DF-A30166E0A81B}"/>
                </a:ext>
              </a:extLst>
            </p:cNvPr>
            <p:cNvSpPr/>
            <p:nvPr/>
          </p:nvSpPr>
          <p:spPr>
            <a:xfrm>
              <a:off x="9465860" y="1127464"/>
              <a:ext cx="805772" cy="2929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0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048" y="1881553"/>
            <a:ext cx="4835769" cy="40591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Within these lists you can do any of the following: </a:t>
            </a:r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Display a list of CMAs (AAMA).</a:t>
            </a:r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 to Excel.</a:t>
            </a:r>
          </a:p>
          <a:p>
            <a:pPr lvl="2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then upload to mass email or print mailing labels.</a:t>
            </a:r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Request a list in label format from the AAMA.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51" y="566291"/>
            <a:ext cx="897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the lists to help increase your membership.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 to existing members, as well as 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nonmember CMAs (AAMA).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4" r="4322" b="10695"/>
          <a:stretch/>
        </p:blipFill>
        <p:spPr>
          <a:xfrm>
            <a:off x="544851" y="1985724"/>
            <a:ext cx="4652183" cy="3187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65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19" y="557617"/>
            <a:ext cx="8940800" cy="1526199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View name, address, and email. Easily identify when members last paid their dues and when their dues expire.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234"/>
          <a:stretch/>
        </p:blipFill>
        <p:spPr>
          <a:xfrm>
            <a:off x="304801" y="1609090"/>
            <a:ext cx="10408356" cy="5242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17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33" y="567103"/>
            <a:ext cx="9215088" cy="15462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the same information in Excel format with 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columns. 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Sort columns by city, zip code, or another specification.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2481826"/>
            <a:ext cx="11552413" cy="2936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50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38" y="567799"/>
            <a:ext cx="8596668" cy="75460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38" y="1322406"/>
            <a:ext cx="5517662" cy="515815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 resources under the “Volunteers” menu item and “Marketer’s Center” dropdown tab.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the “Membership Recruitment and Retention” section for documents that can be used in your recruitment and networking efforts.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Discover additional resources for students under “Student Membership Recruitment.”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these items to network with local medical assisting programs.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014" t="10872" r="21737" b="65620"/>
          <a:stretch/>
        </p:blipFill>
        <p:spPr>
          <a:xfrm>
            <a:off x="6276622" y="567800"/>
            <a:ext cx="3732880" cy="230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416" y="3032153"/>
            <a:ext cx="3838584" cy="381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53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391" y="2133599"/>
            <a:ext cx="8596668" cy="287382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Recruit and Engage </a:t>
            </a:r>
            <a:br>
              <a:rPr lang="en-US" sz="6000" dirty="0"/>
            </a:br>
            <a:r>
              <a:rPr lang="en-US" sz="6000" dirty="0"/>
              <a:t>New and Young Members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34" y="1557882"/>
            <a:ext cx="8596668" cy="454348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Three reasons young members don’t join: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Don’t know about the organization.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Don’t realize the organization is for them.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Don’t see the value in being a member.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Value trigger point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point at which the member sees the value in being a member.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Determine what is that one benefit that attracts and brings the target population to the organization.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 algn="r">
              <a:buNone/>
            </a:pPr>
            <a:r>
              <a:rPr lang="en-US" dirty="0"/>
              <a:t>*Amanda Kaiser | Smooththepath.net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 algn="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734" y="520845"/>
            <a:ext cx="8596668" cy="805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Why are they not joining?</a:t>
            </a:r>
          </a:p>
        </p:txBody>
      </p:sp>
    </p:spTree>
    <p:extLst>
      <p:ext uri="{BB962C8B-B14F-4D97-AF65-F5344CB8AC3E}">
        <p14:creationId xmlns:p14="http://schemas.microsoft.com/office/powerpoint/2010/main" val="11920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66" y="595992"/>
            <a:ext cx="9834234" cy="888275"/>
          </a:xfrm>
        </p:spPr>
        <p:txBody>
          <a:bodyPr>
            <a:normAutofit/>
          </a:bodyPr>
          <a:lstStyle/>
          <a:p>
            <a:r>
              <a:rPr lang="en-US" dirty="0"/>
              <a:t>Reach out to members and nonmembers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3534" y="1484267"/>
            <a:ext cx="6962577" cy="4692631"/>
            <a:chOff x="7225155" y="2068387"/>
            <a:chExt cx="4097694" cy="28985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450" t="1245" r="3747" b="2519"/>
            <a:stretch/>
          </p:blipFill>
          <p:spPr>
            <a:xfrm>
              <a:off x="7225155" y="2068387"/>
              <a:ext cx="4097694" cy="28480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206528" y="4689983"/>
              <a:ext cx="2064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Smooththepath.net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66" y="1498549"/>
            <a:ext cx="4120156" cy="4692631"/>
          </a:xfrm>
        </p:spPr>
        <p:txBody>
          <a:bodyPr>
            <a:normAutofit/>
          </a:bodyPr>
          <a:lstStyle/>
          <a:p>
            <a:r>
              <a:rPr lang="en-US" sz="2400" dirty="0"/>
              <a:t>Let them know you are there and our association is for them!</a:t>
            </a:r>
          </a:p>
          <a:p>
            <a:pPr lvl="1"/>
            <a:r>
              <a:rPr lang="en-US" sz="2400" dirty="0"/>
              <a:t>Use the member lists to reach out:</a:t>
            </a:r>
          </a:p>
          <a:p>
            <a:pPr lvl="2"/>
            <a:r>
              <a:rPr lang="en-US" sz="2400" dirty="0"/>
              <a:t>Emails</a:t>
            </a:r>
          </a:p>
          <a:p>
            <a:pPr lvl="2"/>
            <a:r>
              <a:rPr lang="en-US" sz="2400" dirty="0"/>
              <a:t>Personal phone calls</a:t>
            </a:r>
          </a:p>
          <a:p>
            <a:pPr lvl="2"/>
            <a:r>
              <a:rPr lang="en-US" sz="2400" dirty="0"/>
              <a:t>Letters/postcards</a:t>
            </a:r>
          </a:p>
          <a:p>
            <a:pPr lvl="2"/>
            <a:r>
              <a:rPr lang="en-US" sz="2400" dirty="0"/>
              <a:t>Social media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04339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631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Build a Stronger Association!</vt:lpstr>
      <vt:lpstr>AAMA State/Chapter CMA (AAMA) Lists</vt:lpstr>
      <vt:lpstr>PowerPoint Presentation</vt:lpstr>
      <vt:lpstr>View name, address, and email. Easily identify when members last paid their dues and when their dues expire.</vt:lpstr>
      <vt:lpstr>PowerPoint Presentation</vt:lpstr>
      <vt:lpstr>Resources</vt:lpstr>
      <vt:lpstr>Recruit and Engage  New and Young Members </vt:lpstr>
      <vt:lpstr>PowerPoint Presentation</vt:lpstr>
      <vt:lpstr>Reach out to members and nonmembers</vt:lpstr>
      <vt:lpstr>Reach out, cont. </vt:lpstr>
      <vt:lpstr>Observe members</vt:lpstr>
      <vt:lpstr>Engage members</vt:lpstr>
      <vt:lpstr>Engage student members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</dc:title>
  <dc:creator>Wicker, Aimee</dc:creator>
  <cp:lastModifiedBy>Miranda Sanks</cp:lastModifiedBy>
  <cp:revision>50</cp:revision>
  <cp:lastPrinted>2018-08-24T12:30:21Z</cp:lastPrinted>
  <dcterms:created xsi:type="dcterms:W3CDTF">2018-08-05T00:23:36Z</dcterms:created>
  <dcterms:modified xsi:type="dcterms:W3CDTF">2018-11-05T21:19:31Z</dcterms:modified>
</cp:coreProperties>
</file>